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Lst>
  <p:sldIdLst>
    <p:sldId id="257" r:id="rId2"/>
    <p:sldId id="258" r:id="rId3"/>
    <p:sldId id="259" r:id="rId4"/>
    <p:sldId id="262" r:id="rId5"/>
    <p:sldId id="263" r:id="rId6"/>
    <p:sldId id="264" r:id="rId7"/>
    <p:sldId id="256" r:id="rId8"/>
    <p:sldId id="265" r:id="rId9"/>
    <p:sldId id="267" r:id="rId10"/>
    <p:sldId id="268" r:id="rId11"/>
    <p:sldId id="269" r:id="rId12"/>
    <p:sldId id="270" r:id="rId13"/>
    <p:sldId id="271" r:id="rId14"/>
    <p:sldId id="272" r:id="rId15"/>
    <p:sldId id="274" r:id="rId16"/>
    <p:sldId id="275" r:id="rId17"/>
    <p:sldId id="277" r:id="rId18"/>
    <p:sldId id="279" r:id="rId19"/>
    <p:sldId id="281" r:id="rId20"/>
    <p:sldId id="282" r:id="rId21"/>
    <p:sldId id="283" r:id="rId22"/>
    <p:sldId id="284" r:id="rId23"/>
    <p:sldId id="285" r:id="rId24"/>
    <p:sldId id="286" r:id="rId25"/>
    <p:sldId id="287" r:id="rId26"/>
    <p:sldId id="288" r:id="rId27"/>
    <p:sldId id="289" r:id="rId28"/>
    <p:sldId id="290" r:id="rId29"/>
    <p:sldId id="291" r:id="rId30"/>
    <p:sldId id="293" r:id="rId31"/>
    <p:sldId id="294" r:id="rId32"/>
    <p:sldId id="297" r:id="rId33"/>
    <p:sldId id="296" r:id="rId34"/>
    <p:sldId id="292" r:id="rId35"/>
    <p:sldId id="298" r:id="rId36"/>
    <p:sldId id="299" r:id="rId37"/>
    <p:sldId id="300" r:id="rId38"/>
    <p:sldId id="301" r:id="rId39"/>
    <p:sldId id="302" r:id="rId40"/>
    <p:sldId id="303" r:id="rId41"/>
    <p:sldId id="304" r:id="rId42"/>
    <p:sldId id="305" r:id="rId43"/>
    <p:sldId id="307" r:id="rId44"/>
    <p:sldId id="308" r:id="rId45"/>
    <p:sldId id="309" r:id="rId46"/>
    <p:sldId id="310" r:id="rId47"/>
    <p:sldId id="311" r:id="rId48"/>
    <p:sldId id="312" r:id="rId49"/>
    <p:sldId id="313" r:id="rId50"/>
    <p:sldId id="315" r:id="rId51"/>
    <p:sldId id="316" r:id="rId52"/>
    <p:sldId id="317" r:id="rId53"/>
    <p:sldId id="318" r:id="rId54"/>
    <p:sldId id="319" r:id="rId55"/>
    <p:sldId id="314" r:id="rId56"/>
    <p:sldId id="295" r:id="rId57"/>
    <p:sldId id="322" r:id="rId58"/>
    <p:sldId id="324" r:id="rId59"/>
    <p:sldId id="325" r:id="rId60"/>
    <p:sldId id="326" r:id="rId61"/>
    <p:sldId id="327" r:id="rId62"/>
    <p:sldId id="321" r:id="rId63"/>
    <p:sldId id="323" r:id="rId64"/>
    <p:sldId id="328" r:id="rId65"/>
    <p:sldId id="329" r:id="rId66"/>
    <p:sldId id="330" r:id="rId67"/>
    <p:sldId id="331" r:id="rId68"/>
    <p:sldId id="332" r:id="rId69"/>
    <p:sldId id="306" r:id="rId70"/>
    <p:sldId id="333" r:id="rId71"/>
    <p:sldId id="334" r:id="rId72"/>
    <p:sldId id="320" r:id="rId73"/>
    <p:sldId id="33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231BC7"/>
    <a:srgbClr val="21BDC1"/>
    <a:srgbClr val="FAFEFE"/>
    <a:srgbClr val="051308"/>
    <a:srgbClr val="1402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60" autoAdjust="0"/>
    <p:restoredTop sz="94162" autoAdjust="0"/>
  </p:normalViewPr>
  <p:slideViewPr>
    <p:cSldViewPr snapToGrid="0">
      <p:cViewPr varScale="1">
        <p:scale>
          <a:sx n="66" d="100"/>
          <a:sy n="66" d="100"/>
        </p:scale>
        <p:origin x="78"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D00B9D-F17D-4DA1-9838-3C04A6417309}"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3718483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D00B9D-F17D-4DA1-9838-3C04A6417309}"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381333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D00B9D-F17D-4DA1-9838-3C04A6417309}"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83033-91A2-4E0E-8564-68673245DA7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72483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D00B9D-F17D-4DA1-9838-3C04A6417309}"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2019609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D00B9D-F17D-4DA1-9838-3C04A6417309}"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83033-91A2-4E0E-8564-68673245DA7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13371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D00B9D-F17D-4DA1-9838-3C04A6417309}"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661140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D00B9D-F17D-4DA1-9838-3C04A6417309}"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2555283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D00B9D-F17D-4DA1-9838-3C04A6417309}"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428483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D00B9D-F17D-4DA1-9838-3C04A6417309}"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2751846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D00B9D-F17D-4DA1-9838-3C04A6417309}"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3031200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DD00B9D-F17D-4DA1-9838-3C04A6417309}" type="datetimeFigureOut">
              <a:rPr lang="en-US" smtClean="0"/>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79159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DD00B9D-F17D-4DA1-9838-3C04A6417309}" type="datetimeFigureOut">
              <a:rPr lang="en-US" smtClean="0"/>
              <a:t>7/9/2020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1449983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DD00B9D-F17D-4DA1-9838-3C04A6417309}" type="datetimeFigureOut">
              <a:rPr lang="en-US" smtClean="0"/>
              <a:t>7/9/2020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375243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D00B9D-F17D-4DA1-9838-3C04A6417309}" type="datetimeFigureOut">
              <a:rPr lang="en-US" smtClean="0"/>
              <a:t>7/9/2020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2505904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D00B9D-F17D-4DA1-9838-3C04A6417309}" type="datetimeFigureOut">
              <a:rPr lang="en-US" smtClean="0"/>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3919157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D00B9D-F17D-4DA1-9838-3C04A6417309}" type="datetimeFigureOut">
              <a:rPr lang="en-US" smtClean="0"/>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E83033-91A2-4E0E-8564-68673245DA75}" type="slidenum">
              <a:rPr lang="en-US" smtClean="0"/>
              <a:t>‹#›</a:t>
            </a:fld>
            <a:endParaRPr lang="en-US"/>
          </a:p>
        </p:txBody>
      </p:sp>
    </p:spTree>
    <p:extLst>
      <p:ext uri="{BB962C8B-B14F-4D97-AF65-F5344CB8AC3E}">
        <p14:creationId xmlns:p14="http://schemas.microsoft.com/office/powerpoint/2010/main" val="1288052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DD00B9D-F17D-4DA1-9838-3C04A6417309}" type="datetimeFigureOut">
              <a:rPr lang="en-US" smtClean="0"/>
              <a:t>7/9/2020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6CE83033-91A2-4E0E-8564-68673245DA75}" type="slidenum">
              <a:rPr lang="en-US" smtClean="0"/>
              <a:t>‹#›</a:t>
            </a:fld>
            <a:endParaRPr lang="en-US"/>
          </a:p>
        </p:txBody>
      </p:sp>
    </p:spTree>
    <p:extLst>
      <p:ext uri="{BB962C8B-B14F-4D97-AF65-F5344CB8AC3E}">
        <p14:creationId xmlns:p14="http://schemas.microsoft.com/office/powerpoint/2010/main" val="272882986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4.jpe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4931"/>
            <a:ext cx="8435802" cy="1528997"/>
          </a:xfrm>
        </p:spPr>
        <p:style>
          <a:lnRef idx="1">
            <a:schemeClr val="accent5"/>
          </a:lnRef>
          <a:fillRef idx="2">
            <a:schemeClr val="accent5"/>
          </a:fillRef>
          <a:effectRef idx="1">
            <a:schemeClr val="accent5"/>
          </a:effectRef>
          <a:fontRef idx="minor">
            <a:schemeClr val="dk1"/>
          </a:fontRef>
        </p:style>
        <p:txBody>
          <a:bodyPr>
            <a:normAutofit fontScale="90000"/>
          </a:bodyPr>
          <a:lstStyle/>
          <a:p>
            <a:r>
              <a:rPr lang="en-US" sz="4000" dirty="0" smtClean="0">
                <a:solidFill>
                  <a:srgbClr val="FF0000"/>
                </a:solidFill>
                <a:latin typeface="Arial Narrow" panose="020B0606020202030204" pitchFamily="34" charset="0"/>
              </a:rPr>
              <a:t> </a:t>
            </a:r>
            <a:r>
              <a:rPr lang="en-US" dirty="0">
                <a:solidFill>
                  <a:srgbClr val="FF0000"/>
                </a:solidFill>
                <a:latin typeface="Arial Narrow" panose="020B0606020202030204" pitchFamily="34" charset="0"/>
              </a:rPr>
              <a:t>Shantiniketan Educational Institutions </a:t>
            </a:r>
            <a:br>
              <a:rPr lang="en-US" dirty="0">
                <a:solidFill>
                  <a:srgbClr val="FF0000"/>
                </a:solidFill>
                <a:latin typeface="Arial Narrow" panose="020B0606020202030204" pitchFamily="34" charset="0"/>
              </a:rPr>
            </a:br>
            <a:r>
              <a:rPr lang="en-US" dirty="0">
                <a:solidFill>
                  <a:srgbClr val="FF0000"/>
                </a:solidFill>
                <a:latin typeface="Arial Narrow" panose="020B0606020202030204" pitchFamily="34" charset="0"/>
              </a:rPr>
              <a:t>                     Micolayout / Bilekahalli </a:t>
            </a:r>
            <a:r>
              <a:rPr lang="en-US" dirty="0">
                <a:solidFill>
                  <a:srgbClr val="FF0000"/>
                </a:solidFill>
                <a:latin typeface="Algerian" panose="04020705040A02060702" pitchFamily="82" charset="0"/>
              </a:rPr>
              <a:t/>
            </a:r>
            <a:br>
              <a:rPr lang="en-US" dirty="0">
                <a:solidFill>
                  <a:srgbClr val="FF0000"/>
                </a:solidFill>
                <a:latin typeface="Algerian" panose="04020705040A02060702" pitchFamily="82" charset="0"/>
              </a:rPr>
            </a:br>
            <a:endParaRPr lang="en-US" dirty="0"/>
          </a:p>
        </p:txBody>
      </p:sp>
      <p:sp>
        <p:nvSpPr>
          <p:cNvPr id="3" name="Content Placeholder 2"/>
          <p:cNvSpPr>
            <a:spLocks noGrp="1"/>
          </p:cNvSpPr>
          <p:nvPr>
            <p:ph idx="1"/>
          </p:nvPr>
        </p:nvSpPr>
        <p:spPr/>
        <p:style>
          <a:lnRef idx="3">
            <a:schemeClr val="lt1"/>
          </a:lnRef>
          <a:fillRef idx="1">
            <a:schemeClr val="accent6"/>
          </a:fillRef>
          <a:effectRef idx="1">
            <a:schemeClr val="accent6"/>
          </a:effectRef>
          <a:fontRef idx="minor">
            <a:schemeClr val="lt1"/>
          </a:fontRef>
        </p:style>
        <p:txBody>
          <a:bodyPr>
            <a:normAutofit/>
          </a:bodyPr>
          <a:lstStyle/>
          <a:p>
            <a:pPr marL="342900" lvl="0" indent="-342900" defTabSz="457200">
              <a:lnSpc>
                <a:spcPct val="100000"/>
              </a:lnSpc>
              <a:buClr>
                <a:srgbClr val="5FCBEF"/>
              </a:buClr>
              <a:buSzPct val="80000"/>
              <a:buFont typeface="Wingdings 3" charset="2"/>
              <a:buChar char=""/>
            </a:pPr>
            <a:r>
              <a:rPr lang="en-US" sz="8000" dirty="0">
                <a:solidFill>
                  <a:prstClr val="black"/>
                </a:solidFill>
                <a:latin typeface="Trebuchet MS" panose="020B0603020202020204"/>
              </a:rPr>
              <a:t>Welcome to online learning </a:t>
            </a:r>
          </a:p>
          <a:p>
            <a:pPr marL="342900" lvl="0" indent="-342900" defTabSz="457200">
              <a:lnSpc>
                <a:spcPct val="100000"/>
              </a:lnSpc>
              <a:buClr>
                <a:srgbClr val="5FCBEF"/>
              </a:buClr>
              <a:buSzPct val="80000"/>
              <a:buFont typeface="Wingdings 3" charset="2"/>
              <a:buChar char=""/>
            </a:pPr>
            <a:r>
              <a:rPr lang="en-US" sz="4000" dirty="0">
                <a:solidFill>
                  <a:srgbClr val="C00000"/>
                </a:solidFill>
                <a:latin typeface="Trebuchet MS" panose="020B0603020202020204"/>
              </a:rPr>
              <a:t>        </a:t>
            </a:r>
            <a:r>
              <a:rPr lang="en-US" sz="4000" dirty="0" smtClean="0">
                <a:solidFill>
                  <a:srgbClr val="C00000"/>
                </a:solidFill>
                <a:latin typeface="Trebuchet MS" panose="020B0603020202020204"/>
              </a:rPr>
              <a:t>Subject </a:t>
            </a:r>
            <a:r>
              <a:rPr lang="en-US" sz="4000" dirty="0">
                <a:solidFill>
                  <a:srgbClr val="C00000"/>
                </a:solidFill>
                <a:latin typeface="Trebuchet MS" panose="020B0603020202020204"/>
              </a:rPr>
              <a:t>–</a:t>
            </a:r>
            <a:r>
              <a:rPr lang="en-US" sz="4000" dirty="0" smtClean="0">
                <a:solidFill>
                  <a:srgbClr val="C00000"/>
                </a:solidFill>
                <a:latin typeface="Trebuchet MS" panose="020B0603020202020204"/>
              </a:rPr>
              <a:t>science  (Biology)</a:t>
            </a:r>
            <a:endParaRPr lang="en-US" dirty="0"/>
          </a:p>
        </p:txBody>
      </p:sp>
      <p:pic>
        <p:nvPicPr>
          <p:cNvPr id="4" name="Picture 3"/>
          <p:cNvPicPr>
            <a:picLocks noChangeAspect="1"/>
          </p:cNvPicPr>
          <p:nvPr/>
        </p:nvPicPr>
        <p:blipFill>
          <a:blip r:embed="rId2"/>
          <a:stretch>
            <a:fillRect/>
          </a:stretch>
        </p:blipFill>
        <p:spPr>
          <a:xfrm>
            <a:off x="9756094" y="17464"/>
            <a:ext cx="2143125" cy="2143125"/>
          </a:xfrm>
          <a:prstGeom prst="rect">
            <a:avLst/>
          </a:prstGeom>
        </p:spPr>
      </p:pic>
    </p:spTree>
    <p:extLst>
      <p:ext uri="{BB962C8B-B14F-4D97-AF65-F5344CB8AC3E}">
        <p14:creationId xmlns:p14="http://schemas.microsoft.com/office/powerpoint/2010/main" val="1709593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24114"/>
          </a:xfrm>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dirty="0" smtClean="0">
                <a:solidFill>
                  <a:srgbClr val="FF0000"/>
                </a:solidFill>
                <a:latin typeface="Comic Sans MS" panose="030F0702030302020204" pitchFamily="66" charset="0"/>
              </a:rPr>
              <a:t>What is crop?</a:t>
            </a:r>
            <a:br>
              <a:rPr lang="en-US" dirty="0" smtClean="0">
                <a:solidFill>
                  <a:srgbClr val="FF0000"/>
                </a:solidFill>
                <a:latin typeface="Comic Sans MS" panose="030F0702030302020204" pitchFamily="66" charset="0"/>
              </a:rPr>
            </a:br>
            <a:endParaRPr lang="en-US" dirty="0">
              <a:solidFill>
                <a:srgbClr val="FF0000"/>
              </a:solidFill>
              <a:latin typeface="Comic Sans MS" panose="030F0702030302020204" pitchFamily="66" charset="0"/>
            </a:endParaRPr>
          </a:p>
        </p:txBody>
      </p:sp>
      <p:pic>
        <p:nvPicPr>
          <p:cNvPr id="4098" name="Picture 2" descr="Crop Production and Management What is crop? When plants of the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233714"/>
            <a:ext cx="8723086" cy="5624286"/>
          </a:xfrm>
          <a:prstGeom prst="rect">
            <a:avLst/>
          </a:prstGeom>
        </p:spPr>
        <p:style>
          <a:lnRef idx="2">
            <a:schemeClr val="accent4"/>
          </a:lnRef>
          <a:fillRef idx="1">
            <a:schemeClr val="lt1"/>
          </a:fillRef>
          <a:effectRef idx="0">
            <a:schemeClr val="accent4"/>
          </a:effectRef>
          <a:fontRef idx="minor">
            <a:schemeClr val="dk1"/>
          </a:fontRef>
        </p:style>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360980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r>
              <a:rPr lang="en-US" dirty="0" smtClean="0">
                <a:solidFill>
                  <a:srgbClr val="00B0F0"/>
                </a:solidFill>
              </a:rPr>
              <a:t>We all know that crops are of different types </a:t>
            </a:r>
            <a:endParaRPr lang="en-US" dirty="0">
              <a:solidFill>
                <a:srgbClr val="00B0F0"/>
              </a:solidFill>
            </a:endParaRPr>
          </a:p>
        </p:txBody>
      </p:sp>
      <p:sp>
        <p:nvSpPr>
          <p:cNvPr id="3" name="Content Placeholder 2"/>
          <p:cNvSpPr>
            <a:spLocks noGrp="1"/>
          </p:cNvSpPr>
          <p:nvPr>
            <p:ph idx="1"/>
          </p:nvPr>
        </p:nvSpPr>
        <p:spPr/>
        <p:style>
          <a:lnRef idx="0">
            <a:schemeClr val="accent5"/>
          </a:lnRef>
          <a:fillRef idx="3">
            <a:schemeClr val="accent5"/>
          </a:fillRef>
          <a:effectRef idx="3">
            <a:schemeClr val="accent5"/>
          </a:effectRef>
          <a:fontRef idx="minor">
            <a:schemeClr val="lt1"/>
          </a:fontRef>
        </p:style>
        <p:txBody>
          <a:bodyPr>
            <a:normAutofit/>
          </a:bodyPr>
          <a:lstStyle/>
          <a:p>
            <a:r>
              <a:rPr lang="en-US" sz="3200" dirty="0" smtClean="0">
                <a:solidFill>
                  <a:schemeClr val="accent2">
                    <a:lumMod val="50000"/>
                  </a:schemeClr>
                </a:solidFill>
                <a:latin typeface="Comic Sans MS" panose="030F0702030302020204" pitchFamily="66" charset="0"/>
              </a:rPr>
              <a:t>Cereals </a:t>
            </a:r>
          </a:p>
          <a:p>
            <a:r>
              <a:rPr lang="en-US" sz="3200" dirty="0" smtClean="0">
                <a:solidFill>
                  <a:schemeClr val="accent2">
                    <a:lumMod val="50000"/>
                  </a:schemeClr>
                </a:solidFill>
                <a:latin typeface="Comic Sans MS" panose="030F0702030302020204" pitchFamily="66" charset="0"/>
              </a:rPr>
              <a:t>Pulses </a:t>
            </a:r>
          </a:p>
          <a:p>
            <a:r>
              <a:rPr lang="en-US" sz="3200" dirty="0" smtClean="0">
                <a:solidFill>
                  <a:schemeClr val="accent2">
                    <a:lumMod val="50000"/>
                  </a:schemeClr>
                </a:solidFill>
                <a:latin typeface="Comic Sans MS" panose="030F0702030302020204" pitchFamily="66" charset="0"/>
              </a:rPr>
              <a:t>Fruits </a:t>
            </a:r>
          </a:p>
          <a:p>
            <a:r>
              <a:rPr lang="en-US" sz="3200" dirty="0" smtClean="0">
                <a:solidFill>
                  <a:schemeClr val="accent2">
                    <a:lumMod val="50000"/>
                  </a:schemeClr>
                </a:solidFill>
                <a:latin typeface="Comic Sans MS" panose="030F0702030302020204" pitchFamily="66" charset="0"/>
              </a:rPr>
              <a:t>Vegetables etc..</a:t>
            </a:r>
          </a:p>
          <a:p>
            <a:r>
              <a:rPr lang="en-US" sz="3200" dirty="0" smtClean="0">
                <a:solidFill>
                  <a:schemeClr val="accent2">
                    <a:lumMod val="50000"/>
                  </a:schemeClr>
                </a:solidFill>
                <a:latin typeface="Comic Sans MS" panose="030F0702030302020204" pitchFamily="66" charset="0"/>
              </a:rPr>
              <a:t>They can be classified based on the season they grow.</a:t>
            </a:r>
          </a:p>
          <a:p>
            <a:endParaRPr lang="en-US" sz="3200" dirty="0">
              <a:solidFill>
                <a:schemeClr val="accent2">
                  <a:lumMod val="50000"/>
                </a:schemeClr>
              </a:solidFill>
              <a:latin typeface="Comic Sans MS" panose="030F0702030302020204" pitchFamily="66" charset="0"/>
            </a:endParaRPr>
          </a:p>
        </p:txBody>
      </p:sp>
      <p:pic>
        <p:nvPicPr>
          <p:cNvPr id="4" name="Picture 3"/>
          <p:cNvPicPr>
            <a:picLocks noChangeAspect="1"/>
          </p:cNvPicPr>
          <p:nvPr/>
        </p:nvPicPr>
        <p:blipFill>
          <a:blip r:embed="rId2"/>
          <a:stretch>
            <a:fillRect/>
          </a:stretch>
        </p:blipFill>
        <p:spPr>
          <a:xfrm>
            <a:off x="10048875" y="0"/>
            <a:ext cx="2143125" cy="2143125"/>
          </a:xfrm>
          <a:prstGeom prst="rect">
            <a:avLst/>
          </a:prstGeom>
        </p:spPr>
      </p:pic>
    </p:spTree>
    <p:extLst>
      <p:ext uri="{BB962C8B-B14F-4D97-AF65-F5344CB8AC3E}">
        <p14:creationId xmlns:p14="http://schemas.microsoft.com/office/powerpoint/2010/main" val="163437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1770743"/>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2800" dirty="0" smtClean="0">
                <a:solidFill>
                  <a:schemeClr val="tx1"/>
                </a:solidFill>
                <a:latin typeface="Comic Sans MS" panose="030F0702030302020204" pitchFamily="66" charset="0"/>
              </a:rPr>
              <a:t>India is a vast country . The climatic conditions like temperature, humidity , and rainfall vary from place to place . Accordingly variety of crops are grown in different parts of country. </a:t>
            </a:r>
            <a:endParaRPr lang="en-US" sz="2800" dirty="0">
              <a:solidFill>
                <a:schemeClr val="tx1"/>
              </a:solidFill>
              <a:latin typeface="Comic Sans MS" panose="030F0702030302020204" pitchFamily="66" charset="0"/>
            </a:endParaRPr>
          </a:p>
        </p:txBody>
      </p:sp>
      <p:sp>
        <p:nvSpPr>
          <p:cNvPr id="3" name="Content Placeholder 2"/>
          <p:cNvSpPr>
            <a:spLocks noGrp="1"/>
          </p:cNvSpPr>
          <p:nvPr>
            <p:ph idx="1"/>
          </p:nvPr>
        </p:nvSpPr>
        <p:spPr>
          <a:xfrm>
            <a:off x="677334" y="2162629"/>
            <a:ext cx="8596668" cy="3878733"/>
          </a:xfrm>
        </p:spPr>
        <p:style>
          <a:lnRef idx="1">
            <a:schemeClr val="accent5"/>
          </a:lnRef>
          <a:fillRef idx="2">
            <a:schemeClr val="accent5"/>
          </a:fillRef>
          <a:effectRef idx="1">
            <a:schemeClr val="accent5"/>
          </a:effectRef>
          <a:fontRef idx="minor">
            <a:schemeClr val="dk1"/>
          </a:fontRef>
        </p:style>
        <p:txBody>
          <a:bodyPr>
            <a:normAutofit/>
          </a:bodyPr>
          <a:lstStyle/>
          <a:p>
            <a:r>
              <a:rPr lang="en-US" sz="2800" dirty="0" smtClean="0">
                <a:solidFill>
                  <a:srgbClr val="FF0000"/>
                </a:solidFill>
                <a:latin typeface="Arial Black" panose="020B0A04020102020204" pitchFamily="34" charset="0"/>
              </a:rPr>
              <a:t>Based on this two broad cropping patterns are observed.</a:t>
            </a:r>
          </a:p>
          <a:p>
            <a:endParaRPr lang="en-US" sz="2800" dirty="0" smtClean="0">
              <a:solidFill>
                <a:srgbClr val="FF0000"/>
              </a:solidFill>
              <a:latin typeface="Arial Black" panose="020B0A04020102020204" pitchFamily="34" charset="0"/>
            </a:endParaRPr>
          </a:p>
          <a:p>
            <a:r>
              <a:rPr lang="en-US" sz="2800" dirty="0" smtClean="0">
                <a:solidFill>
                  <a:schemeClr val="tx1"/>
                </a:solidFill>
                <a:latin typeface="Arial Black" panose="020B0A04020102020204" pitchFamily="34" charset="0"/>
              </a:rPr>
              <a:t>Kharif crops </a:t>
            </a:r>
          </a:p>
          <a:p>
            <a:endParaRPr lang="en-US" sz="2800" dirty="0">
              <a:solidFill>
                <a:srgbClr val="FF0000"/>
              </a:solidFill>
              <a:latin typeface="Arial Black" panose="020B0A04020102020204" pitchFamily="34" charset="0"/>
            </a:endParaRPr>
          </a:p>
          <a:p>
            <a:r>
              <a:rPr lang="en-US" sz="2800" dirty="0" smtClean="0">
                <a:solidFill>
                  <a:schemeClr val="tx1"/>
                </a:solidFill>
                <a:latin typeface="Arial Black" panose="020B0A04020102020204" pitchFamily="34" charset="0"/>
              </a:rPr>
              <a:t>Rabi crops </a:t>
            </a:r>
            <a:endParaRPr lang="en-US" sz="2800" dirty="0">
              <a:solidFill>
                <a:schemeClr val="tx1"/>
              </a:solidFill>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048875" y="19504"/>
            <a:ext cx="2143125" cy="2143125"/>
          </a:xfrm>
          <a:prstGeom prst="rect">
            <a:avLst/>
          </a:prstGeom>
        </p:spPr>
      </p:pic>
    </p:spTree>
    <p:extLst>
      <p:ext uri="{BB962C8B-B14F-4D97-AF65-F5344CB8AC3E}">
        <p14:creationId xmlns:p14="http://schemas.microsoft.com/office/powerpoint/2010/main" val="170536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232571" cy="6749143"/>
          </a:xfrm>
          <a:prstGeom prst="rect">
            <a:avLst/>
          </a:prstGeom>
        </p:spPr>
      </p:pic>
      <p:pic>
        <p:nvPicPr>
          <p:cNvPr id="3" name="Picture 2"/>
          <p:cNvPicPr>
            <a:picLocks noChangeAspect="1"/>
          </p:cNvPicPr>
          <p:nvPr/>
        </p:nvPicPr>
        <p:blipFill>
          <a:blip r:embed="rId3"/>
          <a:stretch>
            <a:fillRect/>
          </a:stretch>
        </p:blipFill>
        <p:spPr>
          <a:xfrm>
            <a:off x="10232571" y="0"/>
            <a:ext cx="1973943" cy="1973943"/>
          </a:xfrm>
          <a:prstGeom prst="rect">
            <a:avLst/>
          </a:prstGeom>
        </p:spPr>
      </p:pic>
    </p:spTree>
    <p:extLst>
      <p:ext uri="{BB962C8B-B14F-4D97-AF65-F5344CB8AC3E}">
        <p14:creationId xmlns:p14="http://schemas.microsoft.com/office/powerpoint/2010/main" val="1002784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122" name="Picture 2" descr="Rabi, Kharif and Zaid Crops - Explanation, Examples and Differe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600"/>
            <a:ext cx="5950857" cy="663302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harif Crops List – Agriculture Information 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628" y="899886"/>
            <a:ext cx="5834743" cy="58347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10993437" y="0"/>
            <a:ext cx="1198563" cy="1198563"/>
          </a:xfrm>
          <a:prstGeom prst="rect">
            <a:avLst/>
          </a:prstGeom>
        </p:spPr>
      </p:pic>
    </p:spTree>
    <p:extLst>
      <p:ext uri="{BB962C8B-B14F-4D97-AF65-F5344CB8AC3E}">
        <p14:creationId xmlns:p14="http://schemas.microsoft.com/office/powerpoint/2010/main" val="3152176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8343" y="320448"/>
            <a:ext cx="9869714" cy="6537551"/>
          </a:xfrm>
          <a:prstGeom prst="rect">
            <a:avLst/>
          </a:prstGeom>
        </p:spPr>
      </p:pic>
      <p:pic>
        <p:nvPicPr>
          <p:cNvPr id="2" name="Picture 1"/>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686352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0914" y="537029"/>
            <a:ext cx="6132966" cy="5747657"/>
          </a:xfrm>
          <a:prstGeom prst="rect">
            <a:avLst/>
          </a:prstGeom>
        </p:spPr>
      </p:pic>
      <p:pic>
        <p:nvPicPr>
          <p:cNvPr id="3" name="Picture 2"/>
          <p:cNvPicPr>
            <a:picLocks noChangeAspect="1"/>
          </p:cNvPicPr>
          <p:nvPr/>
        </p:nvPicPr>
        <p:blipFill>
          <a:blip r:embed="rId3"/>
          <a:stretch>
            <a:fillRect/>
          </a:stretch>
        </p:blipFill>
        <p:spPr>
          <a:xfrm>
            <a:off x="7250566" y="1270681"/>
            <a:ext cx="4128634" cy="4230233"/>
          </a:xfrm>
          <a:prstGeom prst="rect">
            <a:avLst/>
          </a:prstGeom>
        </p:spPr>
      </p:pic>
      <p:pic>
        <p:nvPicPr>
          <p:cNvPr id="4" name="Picture 3"/>
          <p:cNvPicPr>
            <a:picLocks noChangeAspect="1"/>
          </p:cNvPicPr>
          <p:nvPr/>
        </p:nvPicPr>
        <p:blipFill>
          <a:blip r:embed="rId4"/>
          <a:stretch>
            <a:fillRect/>
          </a:stretch>
        </p:blipFill>
        <p:spPr>
          <a:xfrm>
            <a:off x="10964862" y="0"/>
            <a:ext cx="1227138" cy="1227138"/>
          </a:xfrm>
          <a:prstGeom prst="rect">
            <a:avLst/>
          </a:prstGeom>
        </p:spPr>
      </p:pic>
    </p:spTree>
    <p:extLst>
      <p:ext uri="{BB962C8B-B14F-4D97-AF65-F5344CB8AC3E}">
        <p14:creationId xmlns:p14="http://schemas.microsoft.com/office/powerpoint/2010/main" val="3568018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3" y="508001"/>
            <a:ext cx="4760684" cy="3744685"/>
          </a:xfrm>
          <a:prstGeom prst="rect">
            <a:avLst/>
          </a:prstGeom>
          <a:effectLst>
            <a:glow rad="228600">
              <a:schemeClr val="accent3">
                <a:satMod val="175000"/>
                <a:alpha val="40000"/>
              </a:schemeClr>
            </a:glow>
          </a:effectLst>
        </p:spPr>
      </p:pic>
      <p:pic>
        <p:nvPicPr>
          <p:cNvPr id="3" name="Picture 2"/>
          <p:cNvPicPr>
            <a:picLocks noChangeAspect="1"/>
          </p:cNvPicPr>
          <p:nvPr/>
        </p:nvPicPr>
        <p:blipFill rotWithShape="1">
          <a:blip r:embed="rId3"/>
          <a:srcRect l="6157" t="3116" r="35488" b="-9441"/>
          <a:stretch/>
        </p:blipFill>
        <p:spPr>
          <a:xfrm>
            <a:off x="5820229" y="3352800"/>
            <a:ext cx="5776686" cy="3210593"/>
          </a:xfrm>
          <a:prstGeom prst="rect">
            <a:avLst/>
          </a:prstGeom>
          <a:effectLst>
            <a:glow rad="228600">
              <a:schemeClr val="accent6">
                <a:satMod val="175000"/>
                <a:alpha val="40000"/>
              </a:schemeClr>
            </a:glow>
          </a:effectLst>
        </p:spPr>
      </p:pic>
      <p:pic>
        <p:nvPicPr>
          <p:cNvPr id="4" name="Picture 3"/>
          <p:cNvPicPr>
            <a:picLocks noChangeAspect="1"/>
          </p:cNvPicPr>
          <p:nvPr/>
        </p:nvPicPr>
        <p:blipFill>
          <a:blip r:embed="rId4"/>
          <a:stretch>
            <a:fillRect/>
          </a:stretch>
        </p:blipFill>
        <p:spPr>
          <a:xfrm>
            <a:off x="9961790" y="237218"/>
            <a:ext cx="2143125" cy="2143125"/>
          </a:xfrm>
          <a:prstGeom prst="rect">
            <a:avLst/>
          </a:prstGeom>
        </p:spPr>
      </p:pic>
    </p:spTree>
    <p:extLst>
      <p:ext uri="{BB962C8B-B14F-4D97-AF65-F5344CB8AC3E}">
        <p14:creationId xmlns:p14="http://schemas.microsoft.com/office/powerpoint/2010/main" val="412575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Did you know?</a:t>
            </a:r>
            <a:br>
              <a:rPr lang="en-US" dirty="0" smtClean="0">
                <a:solidFill>
                  <a:schemeClr val="tx1"/>
                </a:solidFill>
              </a:rPr>
            </a:br>
            <a:endParaRPr lang="en-US" dirty="0">
              <a:solidFill>
                <a:schemeClr val="tx1"/>
              </a:solidFill>
            </a:endParaRPr>
          </a:p>
        </p:txBody>
      </p:sp>
      <p:sp>
        <p:nvSpPr>
          <p:cNvPr id="3" name="Content Placeholder 2"/>
          <p:cNvSpPr>
            <a:spLocks noGrp="1"/>
          </p:cNvSpPr>
          <p:nvPr>
            <p:ph idx="1"/>
          </p:nvPr>
        </p:nvSpPr>
        <p:spPr>
          <a:xfrm>
            <a:off x="575734" y="1144589"/>
            <a:ext cx="8596668" cy="5502954"/>
          </a:xfrm>
        </p:spPr>
        <p:txBody>
          <a:bodyPr>
            <a:normAutofit/>
          </a:bodyPr>
          <a:lstStyle/>
          <a:p>
            <a:r>
              <a:rPr lang="en-US" sz="2400" dirty="0" smtClean="0">
                <a:latin typeface="Arial Black" panose="020B0A04020102020204" pitchFamily="34" charset="0"/>
              </a:rPr>
              <a:t>Why paddy cannot be grown in winter season?</a:t>
            </a:r>
          </a:p>
          <a:p>
            <a:endParaRPr lang="en-US" sz="2400" dirty="0">
              <a:latin typeface="Arial Black" panose="020B0A04020102020204" pitchFamily="34" charset="0"/>
            </a:endParaRPr>
          </a:p>
        </p:txBody>
      </p:sp>
      <p:pic>
        <p:nvPicPr>
          <p:cNvPr id="4" name="Picture 3"/>
          <p:cNvPicPr>
            <a:picLocks noChangeAspect="1"/>
          </p:cNvPicPr>
          <p:nvPr/>
        </p:nvPicPr>
        <p:blipFill rotWithShape="1">
          <a:blip r:embed="rId2"/>
          <a:srcRect r="48407"/>
          <a:stretch/>
        </p:blipFill>
        <p:spPr>
          <a:xfrm>
            <a:off x="1186299" y="1621025"/>
            <a:ext cx="2733690" cy="5335893"/>
          </a:xfrm>
          <a:prstGeom prst="rect">
            <a:avLst/>
          </a:prstGeom>
        </p:spPr>
      </p:pic>
      <p:pic>
        <p:nvPicPr>
          <p:cNvPr id="5" name="Picture 4"/>
          <p:cNvPicPr>
            <a:picLocks noChangeAspect="1"/>
          </p:cNvPicPr>
          <p:nvPr/>
        </p:nvPicPr>
        <p:blipFill>
          <a:blip r:embed="rId3"/>
          <a:stretch>
            <a:fillRect/>
          </a:stretch>
        </p:blipFill>
        <p:spPr>
          <a:xfrm>
            <a:off x="4646330" y="1930399"/>
            <a:ext cx="5354013" cy="4717143"/>
          </a:xfrm>
          <a:prstGeom prst="rect">
            <a:avLst/>
          </a:prstGeom>
        </p:spPr>
      </p:pic>
      <p:pic>
        <p:nvPicPr>
          <p:cNvPr id="6" name="Picture 5"/>
          <p:cNvPicPr>
            <a:picLocks noChangeAspect="1"/>
          </p:cNvPicPr>
          <p:nvPr/>
        </p:nvPicPr>
        <p:blipFill>
          <a:blip r:embed="rId4"/>
          <a:stretch>
            <a:fillRect/>
          </a:stretch>
        </p:blipFill>
        <p:spPr>
          <a:xfrm>
            <a:off x="10000343" y="0"/>
            <a:ext cx="2143125" cy="2143125"/>
          </a:xfrm>
          <a:prstGeom prst="rect">
            <a:avLst/>
          </a:prstGeom>
        </p:spPr>
      </p:pic>
    </p:spTree>
    <p:extLst>
      <p:ext uri="{BB962C8B-B14F-4D97-AF65-F5344CB8AC3E}">
        <p14:creationId xmlns:p14="http://schemas.microsoft.com/office/powerpoint/2010/main" val="639433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Aharoni" panose="02010803020104030203" pitchFamily="2" charset="-79"/>
                <a:cs typeface="Aharoni" panose="02010803020104030203" pitchFamily="2" charset="-79"/>
              </a:rPr>
              <a:t>Paddy requires lot of water . Hence it is grown in rainy season.</a:t>
            </a:r>
            <a:endParaRPr lang="en-US" dirty="0">
              <a:solidFill>
                <a:schemeClr val="tx1"/>
              </a:solidFill>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rotWithShape="1">
          <a:blip r:embed="rId2"/>
          <a:srcRect l="51689"/>
          <a:stretch/>
        </p:blipFill>
        <p:spPr>
          <a:xfrm>
            <a:off x="827313" y="1725160"/>
            <a:ext cx="2143987" cy="3881437"/>
          </a:xfrm>
          <a:prstGeom prst="rect">
            <a:avLst/>
          </a:prstGeom>
        </p:spPr>
      </p:pic>
      <p:pic>
        <p:nvPicPr>
          <p:cNvPr id="5" name="Picture 4"/>
          <p:cNvPicPr>
            <a:picLocks noChangeAspect="1"/>
          </p:cNvPicPr>
          <p:nvPr/>
        </p:nvPicPr>
        <p:blipFill>
          <a:blip r:embed="rId3"/>
          <a:stretch>
            <a:fillRect/>
          </a:stretch>
        </p:blipFill>
        <p:spPr>
          <a:xfrm>
            <a:off x="3121279" y="1930400"/>
            <a:ext cx="6661350" cy="4927600"/>
          </a:xfrm>
          <a:prstGeom prst="rect">
            <a:avLst/>
          </a:prstGeom>
        </p:spPr>
      </p:pic>
      <p:pic>
        <p:nvPicPr>
          <p:cNvPr id="3" name="Picture 2"/>
          <p:cNvPicPr>
            <a:picLocks noChangeAspect="1"/>
          </p:cNvPicPr>
          <p:nvPr/>
        </p:nvPicPr>
        <p:blipFill>
          <a:blip r:embed="rId4"/>
          <a:stretch>
            <a:fillRect/>
          </a:stretch>
        </p:blipFill>
        <p:spPr>
          <a:xfrm>
            <a:off x="9932608" y="0"/>
            <a:ext cx="2143125" cy="2143125"/>
          </a:xfrm>
          <a:prstGeom prst="rect">
            <a:avLst/>
          </a:prstGeom>
        </p:spPr>
      </p:pic>
    </p:spTree>
    <p:extLst>
      <p:ext uri="{BB962C8B-B14F-4D97-AF65-F5344CB8AC3E}">
        <p14:creationId xmlns:p14="http://schemas.microsoft.com/office/powerpoint/2010/main" val="242909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734519" y="823159"/>
            <a:ext cx="9188970" cy="5221942"/>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914400" lvl="1" indent="-342900">
              <a:buSzPts val="1800"/>
              <a:buFont typeface="Arial"/>
              <a:buAutoNum type="arabicPeriod"/>
            </a:pPr>
            <a:r>
              <a:rPr lang="en-US" sz="2000" dirty="0" smtClean="0">
                <a:latin typeface="Arial"/>
                <a:ea typeface="Arial"/>
                <a:cs typeface="Arial"/>
                <a:sym typeface="Arial"/>
              </a:rPr>
              <a:t> Keep yourselves muted at all times except when your name is being called by the teacher.</a:t>
            </a:r>
          </a:p>
          <a:p>
            <a:pPr marL="457200" lvl="0" indent="-342900">
              <a:buSzPts val="1800"/>
              <a:buFont typeface="Arial"/>
              <a:buAutoNum type="arabicPeriod"/>
            </a:pPr>
            <a:r>
              <a:rPr lang="en-US" sz="2000" dirty="0" smtClean="0">
                <a:latin typeface="Arial"/>
                <a:ea typeface="Arial"/>
                <a:cs typeface="Arial"/>
                <a:sym typeface="Arial"/>
              </a:rPr>
              <a:t>Be prepared with the required stationary.</a:t>
            </a:r>
          </a:p>
          <a:p>
            <a:pPr marL="457200" lvl="0" indent="-342900">
              <a:buSzPts val="1800"/>
              <a:buFont typeface="Arial"/>
              <a:buAutoNum type="arabicPeriod"/>
            </a:pPr>
            <a:r>
              <a:rPr lang="en-US" sz="2000" dirty="0" smtClean="0">
                <a:latin typeface="Arial"/>
                <a:ea typeface="Arial"/>
                <a:cs typeface="Arial"/>
                <a:sym typeface="Arial"/>
              </a:rPr>
              <a:t>Using earphones is highly recommended.</a:t>
            </a:r>
          </a:p>
          <a:p>
            <a:pPr marL="457200" lvl="0" indent="-342900">
              <a:buSzPts val="1800"/>
              <a:buFont typeface="Arial"/>
              <a:buAutoNum type="arabicPeriod"/>
            </a:pPr>
            <a:r>
              <a:rPr lang="en-US" sz="2000" dirty="0" smtClean="0">
                <a:latin typeface="Arial"/>
                <a:ea typeface="Arial"/>
                <a:cs typeface="Arial"/>
                <a:sym typeface="Arial"/>
              </a:rPr>
              <a:t>You must be seated separately without any disturbance around you.</a:t>
            </a:r>
          </a:p>
          <a:p>
            <a:pPr marL="457200" indent="-342900">
              <a:buSzPts val="1800"/>
              <a:buFont typeface="Arial"/>
              <a:buAutoNum type="arabicPeriod"/>
            </a:pPr>
            <a:r>
              <a:rPr lang="en-US" sz="2000" dirty="0" smtClean="0">
                <a:latin typeface="Arial"/>
                <a:ea typeface="Arial"/>
                <a:cs typeface="Arial"/>
                <a:sym typeface="Arial"/>
              </a:rPr>
              <a:t>Please do not interrupt in between the classes.</a:t>
            </a:r>
          </a:p>
          <a:p>
            <a:pPr marL="457200" lvl="0" indent="-342900">
              <a:buSzPts val="1800"/>
              <a:buFont typeface="Arial"/>
              <a:buAutoNum type="arabicPeriod"/>
            </a:pPr>
            <a:r>
              <a:rPr lang="en-US" sz="2000" dirty="0" smtClean="0">
                <a:latin typeface="Arial"/>
                <a:ea typeface="Arial"/>
                <a:cs typeface="Arial"/>
                <a:sym typeface="Arial"/>
              </a:rPr>
              <a:t>The teacher has the authority to mute and even remove a student if he/she disturbs the class.</a:t>
            </a:r>
          </a:p>
          <a:p>
            <a:pPr marL="457200" lvl="0" indent="-342900">
              <a:buSzPts val="1800"/>
              <a:buFont typeface="Arial"/>
              <a:buAutoNum type="arabicPeriod"/>
            </a:pPr>
            <a:r>
              <a:rPr lang="en-US" sz="2000" dirty="0" smtClean="0">
                <a:latin typeface="Arial"/>
                <a:ea typeface="Arial"/>
                <a:cs typeface="Arial"/>
                <a:sym typeface="Arial"/>
              </a:rPr>
              <a:t>The last ten minutes of the session will be allotted for asking doubts.</a:t>
            </a:r>
          </a:p>
          <a:p>
            <a:pPr marL="457200" lvl="0" indent="-342900">
              <a:buSzPts val="1800"/>
              <a:buFont typeface="Arial"/>
              <a:buAutoNum type="arabicPeriod"/>
            </a:pPr>
            <a:r>
              <a:rPr lang="en-US" sz="2000" dirty="0" smtClean="0">
                <a:latin typeface="Arial"/>
                <a:ea typeface="Arial"/>
                <a:cs typeface="Arial"/>
                <a:sym typeface="Arial"/>
              </a:rPr>
              <a:t>Make sure that all your concepts are clear.</a:t>
            </a:r>
          </a:p>
          <a:p>
            <a:pPr marL="457200" lvl="0" indent="-342900">
              <a:buSzPts val="1800"/>
              <a:buFont typeface="Arial"/>
              <a:buAutoNum type="arabicPeriod"/>
            </a:pPr>
            <a:r>
              <a:rPr lang="en-US" sz="2000" dirty="0" smtClean="0">
                <a:latin typeface="Arial"/>
                <a:ea typeface="Arial"/>
                <a:cs typeface="Arial"/>
                <a:sym typeface="Arial"/>
              </a:rPr>
              <a:t>The students must have their camera “ON” throughout the session.</a:t>
            </a:r>
          </a:p>
          <a:p>
            <a:pPr lvl="0">
              <a:spcBef>
                <a:spcPts val="1600"/>
              </a:spcBef>
            </a:pPr>
            <a:r>
              <a:rPr lang="en-US" sz="2000" dirty="0" smtClean="0">
                <a:latin typeface="Arial"/>
                <a:ea typeface="Arial"/>
                <a:cs typeface="Arial"/>
                <a:sym typeface="Arial"/>
              </a:rPr>
              <a:t>    KEEP THESE INSTRUCTIONS  IN MIND WHILE ATTENDING THE CLASS</a:t>
            </a:r>
            <a:r>
              <a:rPr lang="en-US" sz="2000" dirty="0" smtClean="0"/>
              <a:t>                                                                       </a:t>
            </a:r>
            <a:r>
              <a:rPr lang="en-US" sz="2000" dirty="0" smtClean="0">
                <a:latin typeface="Arial"/>
                <a:ea typeface="Arial"/>
                <a:cs typeface="Arial"/>
                <a:sym typeface="Arial"/>
              </a:rPr>
              <a:t>                  </a:t>
            </a:r>
          </a:p>
          <a:p>
            <a:pPr>
              <a:spcBef>
                <a:spcPts val="1600"/>
              </a:spcBef>
              <a:spcAft>
                <a:spcPts val="1600"/>
              </a:spcAft>
            </a:pPr>
            <a:r>
              <a:rPr lang="en-US" sz="2000" dirty="0" smtClean="0">
                <a:latin typeface="Arial"/>
                <a:ea typeface="Arial"/>
                <a:cs typeface="Arial"/>
                <a:sym typeface="Arial"/>
              </a:rPr>
              <a:t>                                            HAPPY LEARNING!!</a:t>
            </a:r>
          </a:p>
          <a:p>
            <a:pPr lvl="0">
              <a:spcBef>
                <a:spcPts val="1600"/>
              </a:spcBef>
              <a:spcAft>
                <a:spcPts val="1600"/>
              </a:spcAft>
            </a:pPr>
            <a:endParaRPr lang="en-US" sz="2000" dirty="0">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9923489" y="0"/>
            <a:ext cx="2143125" cy="2143125"/>
          </a:xfrm>
          <a:prstGeom prst="rect">
            <a:avLst/>
          </a:prstGeom>
        </p:spPr>
      </p:pic>
    </p:spTree>
    <p:extLst>
      <p:ext uri="{BB962C8B-B14F-4D97-AF65-F5344CB8AC3E}">
        <p14:creationId xmlns:p14="http://schemas.microsoft.com/office/powerpoint/2010/main" val="388608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2090057"/>
          </a:xfrm>
        </p:spPr>
        <p:txBody>
          <a:bodyPr>
            <a:normAutofit fontScale="90000"/>
          </a:bodyPr>
          <a:lstStyle/>
          <a:p>
            <a:r>
              <a:rPr lang="en-US" dirty="0" smtClean="0">
                <a:solidFill>
                  <a:schemeClr val="tx1"/>
                </a:solidFill>
                <a:latin typeface="Bodoni MT Condensed" panose="02070606080606020203" pitchFamily="18" charset="0"/>
              </a:rPr>
              <a:t>Cultivation of crops involves several activities undertaken by farmers over a period of time. You may find that these activities are similar to those carried out by a gardener or even by you when you grow ornamental plants in your house. These activities or tasks are referred  to as </a:t>
            </a:r>
            <a:endParaRPr lang="en-US" dirty="0">
              <a:solidFill>
                <a:schemeClr val="tx1"/>
              </a:solidFill>
              <a:latin typeface="Bodoni MT Condensed" panose="02070606080606020203" pitchFamily="18" charset="0"/>
            </a:endParaRPr>
          </a:p>
        </p:txBody>
      </p:sp>
      <p:pic>
        <p:nvPicPr>
          <p:cNvPr id="1026" name="Picture 2" descr="Agricultural practic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1486" y="2700338"/>
            <a:ext cx="8272515" cy="41576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3451600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4721980" cy="827314"/>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solidFill>
                  <a:srgbClr val="FF0000"/>
                </a:solidFill>
                <a:latin typeface="Bodoni MT Poster Compressed" panose="02070706080601050204" pitchFamily="18" charset="0"/>
              </a:rPr>
              <a:t>The agriculture practice are as follows</a:t>
            </a:r>
            <a:r>
              <a:rPr lang="en-US" dirty="0" smtClean="0">
                <a:solidFill>
                  <a:schemeClr val="accent2"/>
                </a:solidFill>
                <a:latin typeface="Bodoni MT Poster Compressed" panose="02070706080601050204" pitchFamily="18" charset="0"/>
              </a:rPr>
              <a:t>;</a:t>
            </a:r>
            <a:endParaRPr lang="en-US" dirty="0">
              <a:solidFill>
                <a:schemeClr val="accent2"/>
              </a:solidFill>
              <a:latin typeface="Bodoni MT Poster Compressed" panose="02070706080601050204" pitchFamily="18" charset="0"/>
            </a:endParaRPr>
          </a:p>
        </p:txBody>
      </p:sp>
      <p:sp>
        <p:nvSpPr>
          <p:cNvPr id="3" name="Content Placeholder 2"/>
          <p:cNvSpPr>
            <a:spLocks noGrp="1"/>
          </p:cNvSpPr>
          <p:nvPr>
            <p:ph idx="1"/>
          </p:nvPr>
        </p:nvSpPr>
        <p:spPr>
          <a:xfrm>
            <a:off x="677334" y="2322287"/>
            <a:ext cx="8596668" cy="3468914"/>
          </a:xfrm>
        </p:spPr>
        <p:style>
          <a:lnRef idx="3">
            <a:schemeClr val="lt1"/>
          </a:lnRef>
          <a:fillRef idx="1">
            <a:schemeClr val="accent5"/>
          </a:fillRef>
          <a:effectRef idx="1">
            <a:schemeClr val="accent5"/>
          </a:effectRef>
          <a:fontRef idx="minor">
            <a:schemeClr val="lt1"/>
          </a:fontRef>
        </p:style>
        <p:txBody>
          <a:bodyPr>
            <a:normAutofit/>
          </a:bodyPr>
          <a:lstStyle/>
          <a:p>
            <a:r>
              <a:rPr lang="en-US" sz="2400" dirty="0" smtClean="0">
                <a:solidFill>
                  <a:srgbClr val="002060"/>
                </a:solidFill>
                <a:latin typeface="Algerian" panose="04020705040A02060702" pitchFamily="82" charset="0"/>
              </a:rPr>
              <a:t>Preparation of soil</a:t>
            </a:r>
          </a:p>
          <a:p>
            <a:r>
              <a:rPr lang="en-US" sz="2400" dirty="0" smtClean="0">
                <a:solidFill>
                  <a:srgbClr val="002060"/>
                </a:solidFill>
                <a:latin typeface="Algerian" panose="04020705040A02060702" pitchFamily="82" charset="0"/>
              </a:rPr>
              <a:t>Sowing</a:t>
            </a:r>
          </a:p>
          <a:p>
            <a:r>
              <a:rPr lang="en-US" sz="2400" dirty="0" smtClean="0">
                <a:solidFill>
                  <a:srgbClr val="002060"/>
                </a:solidFill>
                <a:latin typeface="Algerian" panose="04020705040A02060702" pitchFamily="82" charset="0"/>
              </a:rPr>
              <a:t>Adding manure and fertilizers</a:t>
            </a:r>
          </a:p>
          <a:p>
            <a:r>
              <a:rPr lang="en-US" sz="2400" dirty="0" smtClean="0">
                <a:solidFill>
                  <a:srgbClr val="002060"/>
                </a:solidFill>
                <a:latin typeface="Algerian" panose="04020705040A02060702" pitchFamily="82" charset="0"/>
              </a:rPr>
              <a:t>Irrigation </a:t>
            </a:r>
          </a:p>
          <a:p>
            <a:r>
              <a:rPr lang="en-US" sz="2400" dirty="0" smtClean="0">
                <a:solidFill>
                  <a:srgbClr val="002060"/>
                </a:solidFill>
                <a:latin typeface="Algerian" panose="04020705040A02060702" pitchFamily="82" charset="0"/>
              </a:rPr>
              <a:t>Protection from weeds</a:t>
            </a:r>
          </a:p>
          <a:p>
            <a:r>
              <a:rPr lang="en-US" sz="2400" dirty="0" smtClean="0">
                <a:solidFill>
                  <a:srgbClr val="002060"/>
                </a:solidFill>
                <a:latin typeface="Algerian" panose="04020705040A02060702" pitchFamily="82" charset="0"/>
              </a:rPr>
              <a:t>Harvesting</a:t>
            </a:r>
          </a:p>
          <a:p>
            <a:r>
              <a:rPr lang="en-US" sz="2400" dirty="0" smtClean="0">
                <a:solidFill>
                  <a:srgbClr val="002060"/>
                </a:solidFill>
                <a:latin typeface="Algerian" panose="04020705040A02060702" pitchFamily="82" charset="0"/>
              </a:rPr>
              <a:t>Storage</a:t>
            </a:r>
          </a:p>
          <a:p>
            <a:pPr marL="0" indent="0">
              <a:buNone/>
            </a:pPr>
            <a:endParaRPr lang="en-US" sz="2400" dirty="0">
              <a:solidFill>
                <a:srgbClr val="002060"/>
              </a:solidFill>
              <a:latin typeface="Algerian" panose="04020705040A02060702" pitchFamily="82" charset="0"/>
            </a:endParaRPr>
          </a:p>
        </p:txBody>
      </p:sp>
      <p:pic>
        <p:nvPicPr>
          <p:cNvPr id="4" name="Picture 3"/>
          <p:cNvPicPr>
            <a:picLocks noChangeAspect="1"/>
          </p:cNvPicPr>
          <p:nvPr/>
        </p:nvPicPr>
        <p:blipFill>
          <a:blip r:embed="rId2"/>
          <a:stretch>
            <a:fillRect/>
          </a:stretch>
        </p:blipFill>
        <p:spPr>
          <a:xfrm>
            <a:off x="9654495" y="0"/>
            <a:ext cx="2143125" cy="2143125"/>
          </a:xfrm>
          <a:prstGeom prst="rect">
            <a:avLst/>
          </a:prstGeom>
        </p:spPr>
      </p:pic>
    </p:spTree>
    <p:extLst>
      <p:ext uri="{BB962C8B-B14F-4D97-AF65-F5344CB8AC3E}">
        <p14:creationId xmlns:p14="http://schemas.microsoft.com/office/powerpoint/2010/main" val="2958668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493829" cy="6858000"/>
          </a:xfrm>
          <a:prstGeom prst="rect">
            <a:avLst/>
          </a:prstGeom>
        </p:spPr>
      </p:pic>
      <p:pic>
        <p:nvPicPr>
          <p:cNvPr id="3" name="Picture 2"/>
          <p:cNvPicPr>
            <a:picLocks noChangeAspect="1"/>
          </p:cNvPicPr>
          <p:nvPr/>
        </p:nvPicPr>
        <p:blipFill>
          <a:blip r:embed="rId3"/>
          <a:stretch>
            <a:fillRect/>
          </a:stretch>
        </p:blipFill>
        <p:spPr>
          <a:xfrm>
            <a:off x="9886722" y="456065"/>
            <a:ext cx="2143125" cy="2143125"/>
          </a:xfrm>
          <a:prstGeom prst="rect">
            <a:avLst/>
          </a:prstGeom>
        </p:spPr>
      </p:pic>
    </p:spTree>
    <p:extLst>
      <p:ext uri="{BB962C8B-B14F-4D97-AF65-F5344CB8AC3E}">
        <p14:creationId xmlns:p14="http://schemas.microsoft.com/office/powerpoint/2010/main" val="974867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9886"/>
          </a:xfrm>
        </p:spPr>
        <p:txBody>
          <a:bodyPr>
            <a:normAutofit fontScale="90000"/>
          </a:bodyPr>
          <a:lstStyle/>
          <a:p>
            <a:r>
              <a:rPr lang="en-US" dirty="0" smtClean="0">
                <a:solidFill>
                  <a:schemeClr val="bg1"/>
                </a:solidFill>
                <a:latin typeface="Andalus" panose="02020603050405020304" pitchFamily="18" charset="-78"/>
                <a:cs typeface="Andalus" panose="02020603050405020304" pitchFamily="18" charset="-78"/>
              </a:rPr>
              <a:t>The preparation of soil is the first step before growing a crop.</a:t>
            </a:r>
            <a:endParaRPr lang="en-US" dirty="0">
              <a:solidFill>
                <a:schemeClr val="bg1"/>
              </a:solidFill>
              <a:latin typeface="Andalus" panose="02020603050405020304" pitchFamily="18" charset="-78"/>
              <a:cs typeface="Andalus" panose="02020603050405020304" pitchFamily="18" charset="-78"/>
            </a:endParaRPr>
          </a:p>
        </p:txBody>
      </p:sp>
      <p:sp>
        <p:nvSpPr>
          <p:cNvPr id="3" name="Content Placeholder 2"/>
          <p:cNvSpPr>
            <a:spLocks noGrp="1"/>
          </p:cNvSpPr>
          <p:nvPr>
            <p:ph idx="1"/>
          </p:nvPr>
        </p:nvSpPr>
        <p:spPr>
          <a:xfrm>
            <a:off x="677334" y="1625601"/>
            <a:ext cx="8596668" cy="4415762"/>
          </a:xfrm>
        </p:spPr>
        <p:txBody>
          <a:bodyPr>
            <a:normAutofit/>
          </a:bodyPr>
          <a:lstStyle/>
          <a:p>
            <a:r>
              <a:rPr lang="en-US" sz="3200" dirty="0" smtClean="0">
                <a:solidFill>
                  <a:srgbClr val="051308"/>
                </a:solidFill>
                <a:latin typeface="Harlow Solid Italic" panose="04030604020F02020D02" pitchFamily="82" charset="0"/>
              </a:rPr>
              <a:t>One of the most important tasks in agriculture  is to turn the soil and loosen it. </a:t>
            </a:r>
          </a:p>
          <a:p>
            <a:r>
              <a:rPr lang="en-US" sz="3200" dirty="0" smtClean="0">
                <a:solidFill>
                  <a:srgbClr val="051308"/>
                </a:solidFill>
                <a:latin typeface="Harlow Solid Italic" panose="04030604020F02020D02" pitchFamily="82" charset="0"/>
              </a:rPr>
              <a:t>This allows the roots to penetrate deep into the soil.</a:t>
            </a:r>
          </a:p>
          <a:p>
            <a:r>
              <a:rPr lang="en-US" sz="3200" dirty="0" smtClean="0">
                <a:solidFill>
                  <a:srgbClr val="051308"/>
                </a:solidFill>
                <a:latin typeface="Harlow Solid Italic" panose="04030604020F02020D02" pitchFamily="82" charset="0"/>
              </a:rPr>
              <a:t>The loose soil allows the roots to breathe easily even when they go deep into the soil. </a:t>
            </a:r>
            <a:endParaRPr lang="en-US" sz="3200" dirty="0">
              <a:solidFill>
                <a:srgbClr val="002060"/>
              </a:solidFill>
              <a:latin typeface="Harlow Solid Italic" panose="04030604020F02020D02" pitchFamily="82" charset="0"/>
            </a:endParaRPr>
          </a:p>
        </p:txBody>
      </p:sp>
      <p:pic>
        <p:nvPicPr>
          <p:cNvPr id="4" name="Picture 3"/>
          <p:cNvPicPr>
            <a:picLocks noChangeAspect="1"/>
          </p:cNvPicPr>
          <p:nvPr/>
        </p:nvPicPr>
        <p:blipFill>
          <a:blip r:embed="rId2"/>
          <a:stretch>
            <a:fillRect/>
          </a:stretch>
        </p:blipFill>
        <p:spPr>
          <a:xfrm>
            <a:off x="6749143" y="3935185"/>
            <a:ext cx="5442857" cy="2922815"/>
          </a:xfrm>
          <a:prstGeom prst="rect">
            <a:avLst/>
          </a:prstGeom>
        </p:spPr>
      </p:pic>
      <p:pic>
        <p:nvPicPr>
          <p:cNvPr id="5" name="Picture 4"/>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872966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rPr>
              <a:t>Why does the loosening of soil allow the roots to breathe easily?</a:t>
            </a:r>
            <a:br>
              <a:rPr lang="en-US" dirty="0" smtClean="0">
                <a:solidFill>
                  <a:schemeClr val="tx1"/>
                </a:solidFill>
              </a:rPr>
            </a:br>
            <a:endParaRPr lang="en-US" dirty="0">
              <a:solidFill>
                <a:schemeClr val="tx1"/>
              </a:solidFill>
            </a:endParaRPr>
          </a:p>
        </p:txBody>
      </p:sp>
      <p:sp>
        <p:nvSpPr>
          <p:cNvPr id="3" name="Content Placeholder 2"/>
          <p:cNvSpPr>
            <a:spLocks noGrp="1"/>
          </p:cNvSpPr>
          <p:nvPr>
            <p:ph idx="1"/>
          </p:nvPr>
        </p:nvSpPr>
        <p:spPr>
          <a:xfrm>
            <a:off x="677334" y="1625601"/>
            <a:ext cx="8596668" cy="4415762"/>
          </a:xfrm>
        </p:spPr>
        <p:txBody>
          <a:bodyPr>
            <a:normAutofit/>
          </a:bodyPr>
          <a:lstStyle/>
          <a:p>
            <a:r>
              <a:rPr lang="en-US" sz="3200" dirty="0" smtClean="0">
                <a:solidFill>
                  <a:schemeClr val="accent6">
                    <a:lumMod val="75000"/>
                  </a:schemeClr>
                </a:solidFill>
                <a:latin typeface="Comic Sans MS" panose="030F0702030302020204" pitchFamily="66" charset="0"/>
              </a:rPr>
              <a:t>The loosened soil helps in the growth of earthworms and microbes present in the soil. These organisms are friends of the farmer since they further turn and loosen the soil and add humus to it.</a:t>
            </a:r>
            <a:endParaRPr lang="en-US" sz="3200" dirty="0">
              <a:solidFill>
                <a:schemeClr val="accent6">
                  <a:lumMod val="75000"/>
                </a:schemeClr>
              </a:solidFill>
              <a:latin typeface="Comic Sans MS" panose="030F0702030302020204" pitchFamily="66" charset="0"/>
            </a:endParaRPr>
          </a:p>
        </p:txBody>
      </p:sp>
      <p:pic>
        <p:nvPicPr>
          <p:cNvPr id="4" name="Picture 3"/>
          <p:cNvPicPr>
            <a:picLocks noChangeAspect="1"/>
          </p:cNvPicPr>
          <p:nvPr/>
        </p:nvPicPr>
        <p:blipFill>
          <a:blip r:embed="rId2"/>
          <a:stretch>
            <a:fillRect/>
          </a:stretch>
        </p:blipFill>
        <p:spPr>
          <a:xfrm>
            <a:off x="968516" y="4090080"/>
            <a:ext cx="3545427" cy="2767920"/>
          </a:xfrm>
          <a:prstGeom prst="rect">
            <a:avLst/>
          </a:prstGeom>
        </p:spPr>
      </p:pic>
      <p:pic>
        <p:nvPicPr>
          <p:cNvPr id="5" name="Picture 4"/>
          <p:cNvPicPr>
            <a:picLocks noChangeAspect="1"/>
          </p:cNvPicPr>
          <p:nvPr/>
        </p:nvPicPr>
        <p:blipFill>
          <a:blip r:embed="rId3"/>
          <a:stretch>
            <a:fillRect/>
          </a:stretch>
        </p:blipFill>
        <p:spPr>
          <a:xfrm>
            <a:off x="4513943" y="4090080"/>
            <a:ext cx="3197085" cy="2767920"/>
          </a:xfrm>
          <a:prstGeom prst="rect">
            <a:avLst/>
          </a:prstGeom>
        </p:spPr>
      </p:pic>
      <p:pic>
        <p:nvPicPr>
          <p:cNvPr id="6" name="Picture 5"/>
          <p:cNvPicPr>
            <a:picLocks noChangeAspect="1"/>
          </p:cNvPicPr>
          <p:nvPr/>
        </p:nvPicPr>
        <p:blipFill>
          <a:blip r:embed="rId4"/>
          <a:stretch>
            <a:fillRect/>
          </a:stretch>
        </p:blipFill>
        <p:spPr>
          <a:xfrm>
            <a:off x="7819169" y="4012405"/>
            <a:ext cx="3492030" cy="2840491"/>
          </a:xfrm>
          <a:prstGeom prst="rect">
            <a:avLst/>
          </a:prstGeom>
        </p:spPr>
      </p:pic>
      <p:pic>
        <p:nvPicPr>
          <p:cNvPr id="7" name="Picture 6"/>
          <p:cNvPicPr>
            <a:picLocks noChangeAspect="1"/>
          </p:cNvPicPr>
          <p:nvPr/>
        </p:nvPicPr>
        <p:blipFill>
          <a:blip r:embed="rId5"/>
          <a:stretch>
            <a:fillRect/>
          </a:stretch>
        </p:blipFill>
        <p:spPr>
          <a:xfrm>
            <a:off x="9814151" y="0"/>
            <a:ext cx="2143125" cy="2143125"/>
          </a:xfrm>
          <a:prstGeom prst="rect">
            <a:avLst/>
          </a:prstGeom>
        </p:spPr>
      </p:pic>
    </p:spTree>
    <p:extLst>
      <p:ext uri="{BB962C8B-B14F-4D97-AF65-F5344CB8AC3E}">
        <p14:creationId xmlns:p14="http://schemas.microsoft.com/office/powerpoint/2010/main" val="1200225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2685143"/>
          </a:xfrm>
        </p:spPr>
        <p:style>
          <a:lnRef idx="1">
            <a:schemeClr val="accent6"/>
          </a:lnRef>
          <a:fillRef idx="2">
            <a:schemeClr val="accent6"/>
          </a:fillRef>
          <a:effectRef idx="1">
            <a:schemeClr val="accent6"/>
          </a:effectRef>
          <a:fontRef idx="minor">
            <a:schemeClr val="dk1"/>
          </a:fontRef>
        </p:style>
        <p:txBody>
          <a:bodyPr>
            <a:normAutofit/>
          </a:bodyPr>
          <a:lstStyle/>
          <a:p>
            <a:r>
              <a:rPr lang="en-US" sz="2800" dirty="0" smtClean="0">
                <a:solidFill>
                  <a:schemeClr val="tx1"/>
                </a:solidFill>
                <a:latin typeface="Comic Sans MS" panose="030F0702030302020204" pitchFamily="66" charset="0"/>
              </a:rPr>
              <a:t>You have learnt in previous classes that soil contains minerals , water, air and some living organisms. In addition , dead plants and animals get decomposed by soil organisms are released back into the soil. These nutrients are again absorbed by plants. </a:t>
            </a:r>
            <a:endParaRPr lang="en-US" sz="2800" dirty="0">
              <a:solidFill>
                <a:schemeClr val="tx1"/>
              </a:solidFill>
              <a:latin typeface="Comic Sans MS" panose="030F0702030302020204" pitchFamily="66" charset="0"/>
            </a:endParaRPr>
          </a:p>
        </p:txBody>
      </p:sp>
      <p:sp>
        <p:nvSpPr>
          <p:cNvPr id="3" name="Content Placeholder 2"/>
          <p:cNvSpPr>
            <a:spLocks noGrp="1"/>
          </p:cNvSpPr>
          <p:nvPr>
            <p:ph idx="1"/>
          </p:nvPr>
        </p:nvSpPr>
        <p:spPr>
          <a:xfrm>
            <a:off x="677334" y="3294743"/>
            <a:ext cx="8596668" cy="3563257"/>
          </a:xfrm>
        </p:spPr>
        <p:style>
          <a:lnRef idx="1">
            <a:schemeClr val="accent5"/>
          </a:lnRef>
          <a:fillRef idx="2">
            <a:schemeClr val="accent5"/>
          </a:fillRef>
          <a:effectRef idx="1">
            <a:schemeClr val="accent5"/>
          </a:effectRef>
          <a:fontRef idx="minor">
            <a:schemeClr val="dk1"/>
          </a:fontRef>
        </p:style>
        <p:txBody>
          <a:bodyPr>
            <a:normAutofit/>
          </a:bodyPr>
          <a:lstStyle/>
          <a:p>
            <a:r>
              <a:rPr lang="en-US" sz="2800" dirty="0" smtClean="0"/>
              <a:t>Since only a few centimeters of the top layer of soil supports plant growth, turning and loosening of soil brings the nutrient-rich soil to the top so that plants can use these nutrients. Thus ,turning and loosening of soil is very important for cultivation of crops.</a:t>
            </a:r>
            <a:endParaRPr lang="en-US" sz="2800" dirty="0"/>
          </a:p>
        </p:txBody>
      </p:sp>
      <p:pic>
        <p:nvPicPr>
          <p:cNvPr id="4" name="Picture 3"/>
          <p:cNvPicPr>
            <a:picLocks noChangeAspect="1"/>
          </p:cNvPicPr>
          <p:nvPr/>
        </p:nvPicPr>
        <p:blipFill>
          <a:blip r:embed="rId2"/>
          <a:stretch>
            <a:fillRect/>
          </a:stretch>
        </p:blipFill>
        <p:spPr>
          <a:xfrm>
            <a:off x="9930266" y="0"/>
            <a:ext cx="2143125" cy="2143125"/>
          </a:xfrm>
          <a:prstGeom prst="rect">
            <a:avLst/>
          </a:prstGeom>
        </p:spPr>
      </p:pic>
    </p:spTree>
    <p:extLst>
      <p:ext uri="{BB962C8B-B14F-4D97-AF65-F5344CB8AC3E}">
        <p14:creationId xmlns:p14="http://schemas.microsoft.com/office/powerpoint/2010/main" val="897107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sz="2800" dirty="0" smtClean="0">
                <a:solidFill>
                  <a:schemeClr val="tx2">
                    <a:lumMod val="60000"/>
                    <a:lumOff val="40000"/>
                  </a:schemeClr>
                </a:solidFill>
              </a:rPr>
              <a:t>The process of loosening and turning of the soil is called </a:t>
            </a:r>
            <a:r>
              <a:rPr lang="en-US" sz="2800" dirty="0" smtClean="0">
                <a:solidFill>
                  <a:srgbClr val="FF0000"/>
                </a:solidFill>
              </a:rPr>
              <a:t>TILLING</a:t>
            </a:r>
            <a:r>
              <a:rPr lang="en-US" sz="2800" dirty="0" smtClean="0">
                <a:solidFill>
                  <a:schemeClr val="tx2">
                    <a:lumMod val="60000"/>
                    <a:lumOff val="40000"/>
                  </a:schemeClr>
                </a:solidFill>
              </a:rPr>
              <a:t> or </a:t>
            </a:r>
            <a:r>
              <a:rPr lang="en-US" sz="2800" dirty="0" smtClean="0">
                <a:solidFill>
                  <a:srgbClr val="FF0000"/>
                </a:solidFill>
              </a:rPr>
              <a:t>PLOUGHING</a:t>
            </a:r>
            <a:r>
              <a:rPr lang="en-US" sz="2800" dirty="0" smtClean="0">
                <a:solidFill>
                  <a:schemeClr val="tx2">
                    <a:lumMod val="60000"/>
                    <a:lumOff val="40000"/>
                  </a:schemeClr>
                </a:solidFill>
              </a:rPr>
              <a:t>.</a:t>
            </a:r>
            <a:br>
              <a:rPr lang="en-US" sz="2800" dirty="0" smtClean="0">
                <a:solidFill>
                  <a:schemeClr val="tx2">
                    <a:lumMod val="60000"/>
                    <a:lumOff val="40000"/>
                  </a:schemeClr>
                </a:solidFill>
              </a:rPr>
            </a:br>
            <a:r>
              <a:rPr lang="en-US" sz="2800" dirty="0" smtClean="0">
                <a:solidFill>
                  <a:schemeClr val="tx2">
                    <a:lumMod val="60000"/>
                    <a:lumOff val="40000"/>
                  </a:schemeClr>
                </a:solidFill>
              </a:rPr>
              <a:t>This is done by using a plough.</a:t>
            </a:r>
            <a:endParaRPr lang="en-US" sz="2800" dirty="0">
              <a:solidFill>
                <a:schemeClr val="tx2">
                  <a:lumMod val="60000"/>
                  <a:lumOff val="40000"/>
                </a:schemeClr>
              </a:solidFill>
            </a:endParaRPr>
          </a:p>
        </p:txBody>
      </p:sp>
      <p:sp>
        <p:nvSpPr>
          <p:cNvPr id="3" name="Content Placeholder 2"/>
          <p:cNvSpPr>
            <a:spLocks noGrp="1"/>
          </p:cNvSpPr>
          <p:nvPr>
            <p:ph idx="1"/>
          </p:nvPr>
        </p:nvSpPr>
        <p:spPr>
          <a:xfrm>
            <a:off x="677334" y="1770743"/>
            <a:ext cx="8596668" cy="4270619"/>
          </a:xfrm>
        </p:spPr>
        <p:style>
          <a:lnRef idx="1">
            <a:schemeClr val="accent5"/>
          </a:lnRef>
          <a:fillRef idx="2">
            <a:schemeClr val="accent5"/>
          </a:fillRef>
          <a:effectRef idx="1">
            <a:schemeClr val="accent5"/>
          </a:effectRef>
          <a:fontRef idx="minor">
            <a:schemeClr val="dk1"/>
          </a:fontRef>
        </p:style>
        <p:txBody>
          <a:bodyPr>
            <a:normAutofit fontScale="92500" lnSpcReduction="20000"/>
          </a:bodyPr>
          <a:lstStyle/>
          <a:p>
            <a:r>
              <a:rPr lang="en-US" sz="2800" dirty="0" smtClean="0">
                <a:solidFill>
                  <a:schemeClr val="tx1"/>
                </a:solidFill>
              </a:rPr>
              <a:t>Ploughs are made of wood or iron.</a:t>
            </a:r>
          </a:p>
          <a:p>
            <a:r>
              <a:rPr lang="en-US" sz="2800" dirty="0" smtClean="0">
                <a:solidFill>
                  <a:schemeClr val="tx1"/>
                </a:solidFill>
              </a:rPr>
              <a:t>If the soil is dry . It may need watering before ploughing. </a:t>
            </a:r>
          </a:p>
          <a:p>
            <a:r>
              <a:rPr lang="en-US" sz="2800" dirty="0" smtClean="0">
                <a:solidFill>
                  <a:schemeClr val="tx1"/>
                </a:solidFill>
              </a:rPr>
              <a:t>The ploughed field may have big clumps of soil called crumbs. It is necessary to break the crumbs.</a:t>
            </a:r>
          </a:p>
          <a:p>
            <a:r>
              <a:rPr lang="en-US" sz="2800" dirty="0" smtClean="0">
                <a:solidFill>
                  <a:schemeClr val="tx1"/>
                </a:solidFill>
              </a:rPr>
              <a:t>Levelling of field is beneficial for sowing as well as for irrigation. Levelling of soil is done with the help of a leveler.</a:t>
            </a:r>
          </a:p>
          <a:p>
            <a:r>
              <a:rPr lang="en-US" sz="2800" dirty="0" smtClean="0">
                <a:solidFill>
                  <a:schemeClr val="tx1"/>
                </a:solidFill>
              </a:rPr>
              <a:t>Sometimes , manure is added to the soil before tilling. This helps in proper mixing of manure with soil. The soil is moistened before sowing.</a:t>
            </a:r>
            <a:endParaRPr lang="en-US" sz="2800" dirty="0">
              <a:solidFill>
                <a:schemeClr val="tx1"/>
              </a:solidFill>
            </a:endParaRPr>
          </a:p>
        </p:txBody>
      </p:sp>
      <p:pic>
        <p:nvPicPr>
          <p:cNvPr id="4" name="Picture 3"/>
          <p:cNvPicPr>
            <a:picLocks noChangeAspect="1"/>
          </p:cNvPicPr>
          <p:nvPr/>
        </p:nvPicPr>
        <p:blipFill>
          <a:blip r:embed="rId2"/>
          <a:stretch>
            <a:fillRect/>
          </a:stretch>
        </p:blipFill>
        <p:spPr>
          <a:xfrm>
            <a:off x="8809490" y="4498312"/>
            <a:ext cx="3382510" cy="2359688"/>
          </a:xfrm>
          <a:prstGeom prst="rect">
            <a:avLst/>
          </a:prstGeom>
        </p:spPr>
      </p:pic>
      <p:pic>
        <p:nvPicPr>
          <p:cNvPr id="5" name="Picture 4"/>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4149845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21BDC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24114"/>
          </a:xfrm>
        </p:spPr>
        <p:style>
          <a:lnRef idx="3">
            <a:schemeClr val="lt1"/>
          </a:lnRef>
          <a:fillRef idx="1">
            <a:schemeClr val="accent5"/>
          </a:fillRef>
          <a:effectRef idx="1">
            <a:schemeClr val="accent5"/>
          </a:effectRef>
          <a:fontRef idx="minor">
            <a:schemeClr val="lt1"/>
          </a:fontRef>
        </p:style>
        <p:txBody>
          <a:bodyPr>
            <a:normAutofit fontScale="90000"/>
          </a:bodyPr>
          <a:lstStyle/>
          <a:p>
            <a:r>
              <a:rPr lang="en-US" dirty="0" smtClean="0">
                <a:solidFill>
                  <a:schemeClr val="tx1"/>
                </a:solidFill>
              </a:rPr>
              <a:t>AGRICULTURAL IMPLEMENTS</a:t>
            </a:r>
            <a:endParaRPr lang="en-US" dirty="0">
              <a:solidFill>
                <a:schemeClr val="tx1"/>
              </a:solidFill>
            </a:endParaRPr>
          </a:p>
        </p:txBody>
      </p:sp>
      <p:sp>
        <p:nvSpPr>
          <p:cNvPr id="3" name="Content Placeholder 2"/>
          <p:cNvSpPr>
            <a:spLocks noGrp="1"/>
          </p:cNvSpPr>
          <p:nvPr>
            <p:ph idx="1"/>
          </p:nvPr>
        </p:nvSpPr>
        <p:spPr>
          <a:xfrm>
            <a:off x="677334" y="1872344"/>
            <a:ext cx="8596668" cy="3585028"/>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dirty="0" smtClean="0">
                <a:latin typeface="Arial Black" panose="020B0A04020102020204" pitchFamily="34" charset="0"/>
              </a:rPr>
              <a:t>Before sowing the seeds, it is necessary to break the soil clumps to get better yield.</a:t>
            </a:r>
          </a:p>
          <a:p>
            <a:r>
              <a:rPr lang="en-US" sz="2400" dirty="0" smtClean="0">
                <a:solidFill>
                  <a:srgbClr val="FF0000"/>
                </a:solidFill>
                <a:latin typeface="Arial Black" panose="020B0A04020102020204" pitchFamily="34" charset="0"/>
              </a:rPr>
              <a:t>This is done with the help of various tools.</a:t>
            </a:r>
          </a:p>
          <a:p>
            <a:r>
              <a:rPr lang="en-US" sz="2400" dirty="0" smtClean="0">
                <a:solidFill>
                  <a:srgbClr val="0070C0"/>
                </a:solidFill>
                <a:latin typeface="Arial Black" panose="020B0A04020102020204" pitchFamily="34" charset="0"/>
              </a:rPr>
              <a:t>The main tools used for this purpose are:</a:t>
            </a:r>
          </a:p>
          <a:p>
            <a:r>
              <a:rPr lang="en-US" sz="2400" dirty="0" smtClean="0">
                <a:solidFill>
                  <a:srgbClr val="FF0000"/>
                </a:solidFill>
                <a:latin typeface="Algerian" panose="04020705040A02060702" pitchFamily="82" charset="0"/>
              </a:rPr>
              <a:t>Plough</a:t>
            </a:r>
          </a:p>
          <a:p>
            <a:r>
              <a:rPr lang="en-US" sz="2400" dirty="0" smtClean="0">
                <a:solidFill>
                  <a:schemeClr val="tx1"/>
                </a:solidFill>
                <a:latin typeface="Algerian" panose="04020705040A02060702" pitchFamily="82" charset="0"/>
              </a:rPr>
              <a:t>Hoe</a:t>
            </a:r>
          </a:p>
          <a:p>
            <a:r>
              <a:rPr lang="en-US" sz="2400" dirty="0" smtClean="0">
                <a:solidFill>
                  <a:srgbClr val="0070C0"/>
                </a:solidFill>
                <a:latin typeface="Algerian" panose="04020705040A02060702" pitchFamily="82" charset="0"/>
              </a:rPr>
              <a:t>cultivator</a:t>
            </a:r>
            <a:endParaRPr lang="en-US" sz="2400" dirty="0">
              <a:solidFill>
                <a:srgbClr val="FF0000"/>
              </a:solidFill>
              <a:latin typeface="Algerian" panose="04020705040A02060702" pitchFamily="82" charset="0"/>
            </a:endParaRPr>
          </a:p>
        </p:txBody>
      </p:sp>
      <p:pic>
        <p:nvPicPr>
          <p:cNvPr id="4" name="Picture 3"/>
          <p:cNvPicPr>
            <a:picLocks noChangeAspect="1"/>
          </p:cNvPicPr>
          <p:nvPr/>
        </p:nvPicPr>
        <p:blipFill>
          <a:blip r:embed="rId2"/>
          <a:stretch>
            <a:fillRect/>
          </a:stretch>
        </p:blipFill>
        <p:spPr>
          <a:xfrm>
            <a:off x="10048875" y="0"/>
            <a:ext cx="2143125" cy="2143125"/>
          </a:xfrm>
          <a:prstGeom prst="rect">
            <a:avLst/>
          </a:prstGeom>
        </p:spPr>
      </p:pic>
    </p:spTree>
    <p:extLst>
      <p:ext uri="{BB962C8B-B14F-4D97-AF65-F5344CB8AC3E}">
        <p14:creationId xmlns:p14="http://schemas.microsoft.com/office/powerpoint/2010/main" val="2167839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21BDC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3429" y="125639"/>
            <a:ext cx="2559352" cy="556532"/>
          </a:xfrm>
        </p:spPr>
        <p:style>
          <a:lnRef idx="3">
            <a:schemeClr val="lt1"/>
          </a:lnRef>
          <a:fillRef idx="1">
            <a:schemeClr val="accent5"/>
          </a:fillRef>
          <a:effectRef idx="1">
            <a:schemeClr val="accent5"/>
          </a:effectRef>
          <a:fontRef idx="minor">
            <a:schemeClr val="lt1"/>
          </a:fontRef>
        </p:style>
        <p:txBody>
          <a:bodyPr>
            <a:normAutofit fontScale="90000"/>
          </a:bodyPr>
          <a:lstStyle/>
          <a:p>
            <a:r>
              <a:rPr lang="en-US" dirty="0" smtClean="0">
                <a:solidFill>
                  <a:schemeClr val="tx1">
                    <a:lumMod val="95000"/>
                    <a:lumOff val="5000"/>
                  </a:schemeClr>
                </a:solidFill>
              </a:rPr>
              <a:t>Plough </a:t>
            </a:r>
            <a:endParaRPr lang="en-US" dirty="0">
              <a:solidFill>
                <a:schemeClr val="tx1">
                  <a:lumMod val="95000"/>
                  <a:lumOff val="5000"/>
                </a:schemeClr>
              </a:solidFill>
            </a:endParaRPr>
          </a:p>
        </p:txBody>
      </p:sp>
      <p:sp>
        <p:nvSpPr>
          <p:cNvPr id="3" name="Content Placeholder 2"/>
          <p:cNvSpPr>
            <a:spLocks noGrp="1"/>
          </p:cNvSpPr>
          <p:nvPr>
            <p:ph idx="1"/>
          </p:nvPr>
        </p:nvSpPr>
        <p:spPr>
          <a:xfrm>
            <a:off x="735390" y="822325"/>
            <a:ext cx="5331581" cy="5849258"/>
          </a:xfrm>
        </p:spPr>
        <p:style>
          <a:lnRef idx="0">
            <a:scrgbClr r="0" g="0" b="0"/>
          </a:lnRef>
          <a:fillRef idx="1002">
            <a:schemeClr val="lt2"/>
          </a:fillRef>
          <a:effectRef idx="0">
            <a:scrgbClr r="0" g="0" b="0"/>
          </a:effectRef>
          <a:fontRef idx="major"/>
        </p:style>
        <p:txBody>
          <a:bodyPr>
            <a:normAutofit fontScale="85000" lnSpcReduction="10000"/>
          </a:bodyPr>
          <a:lstStyle/>
          <a:p>
            <a:r>
              <a:rPr lang="en-US" sz="2400" dirty="0" smtClean="0"/>
              <a:t>This is done from ancient times for tilling the soil, adding fertilizers to the crop , removing weeds and turning the soil.</a:t>
            </a:r>
          </a:p>
          <a:p>
            <a:r>
              <a:rPr lang="en-US" sz="2400" dirty="0" smtClean="0"/>
              <a:t>This is made by wood and is drawn by the animals.</a:t>
            </a:r>
          </a:p>
          <a:p>
            <a:r>
              <a:rPr lang="en-US" sz="2400" dirty="0" smtClean="0"/>
              <a:t>It contains a strong triangular iron strip called </a:t>
            </a:r>
            <a:r>
              <a:rPr lang="en-US" sz="2400" dirty="0" smtClean="0">
                <a:solidFill>
                  <a:srgbClr val="FF0000"/>
                </a:solidFill>
              </a:rPr>
              <a:t>ploughshare. </a:t>
            </a:r>
            <a:endParaRPr lang="en-US" sz="2400" dirty="0">
              <a:solidFill>
                <a:schemeClr val="tx1"/>
              </a:solidFill>
            </a:endParaRPr>
          </a:p>
          <a:p>
            <a:r>
              <a:rPr lang="en-US" sz="2400" dirty="0" smtClean="0">
                <a:solidFill>
                  <a:schemeClr val="tx1"/>
                </a:solidFill>
              </a:rPr>
              <a:t>The main part of the plough is long log of wood and is called </a:t>
            </a:r>
            <a:r>
              <a:rPr lang="en-US" sz="2400" dirty="0" smtClean="0">
                <a:solidFill>
                  <a:srgbClr val="FF0000"/>
                </a:solidFill>
              </a:rPr>
              <a:t>plough shaft. </a:t>
            </a:r>
            <a:endParaRPr lang="en-US" sz="2400" dirty="0" smtClean="0">
              <a:solidFill>
                <a:schemeClr val="tx1"/>
              </a:solidFill>
            </a:endParaRPr>
          </a:p>
          <a:p>
            <a:r>
              <a:rPr lang="en-US" sz="2400" dirty="0" smtClean="0">
                <a:solidFill>
                  <a:schemeClr val="tx1"/>
                </a:solidFill>
              </a:rPr>
              <a:t>There is a handle at one end of the shaft. The other end is attached to the beam which is placed on the bulls neck. </a:t>
            </a:r>
          </a:p>
          <a:p>
            <a:r>
              <a:rPr lang="en-US" sz="2400" dirty="0" smtClean="0">
                <a:solidFill>
                  <a:schemeClr val="tx1"/>
                </a:solidFill>
              </a:rPr>
              <a:t>A man can operate with the pair of bulls/camels/horse.</a:t>
            </a:r>
          </a:p>
          <a:p>
            <a:r>
              <a:rPr lang="en-US" sz="2400" dirty="0" smtClean="0">
                <a:solidFill>
                  <a:schemeClr val="tx1"/>
                </a:solidFill>
              </a:rPr>
              <a:t>Wooden ploughs are nowadays replaced by iron plough.</a:t>
            </a:r>
            <a:endParaRPr lang="en-US" sz="2400" dirty="0">
              <a:solidFill>
                <a:schemeClr val="tx1"/>
              </a:solidFill>
            </a:endParaRPr>
          </a:p>
        </p:txBody>
      </p:sp>
      <p:pic>
        <p:nvPicPr>
          <p:cNvPr id="4" name="Picture 3"/>
          <p:cNvPicPr>
            <a:picLocks noChangeAspect="1"/>
          </p:cNvPicPr>
          <p:nvPr/>
        </p:nvPicPr>
        <p:blipFill rotWithShape="1">
          <a:blip r:embed="rId2"/>
          <a:srcRect t="6094"/>
          <a:stretch/>
        </p:blipFill>
        <p:spPr>
          <a:xfrm>
            <a:off x="6066971" y="1378857"/>
            <a:ext cx="5776686" cy="5479143"/>
          </a:xfrm>
          <a:prstGeom prst="rect">
            <a:avLst/>
          </a:prstGeom>
        </p:spPr>
      </p:pic>
      <p:pic>
        <p:nvPicPr>
          <p:cNvPr id="5" name="Picture 4"/>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806357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21BDC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2278743"/>
          </a:xfrm>
          <a:ln/>
        </p:spPr>
        <p:style>
          <a:lnRef idx="1">
            <a:schemeClr val="accent4"/>
          </a:lnRef>
          <a:fillRef idx="2">
            <a:schemeClr val="accent4"/>
          </a:fillRef>
          <a:effectRef idx="1">
            <a:schemeClr val="accent4"/>
          </a:effectRef>
          <a:fontRef idx="minor">
            <a:schemeClr val="dk1"/>
          </a:fontRef>
        </p:style>
        <p:txBody>
          <a:bodyPr>
            <a:normAutofit fontScale="90000"/>
          </a:bodyPr>
          <a:lstStyle/>
          <a:p>
            <a:r>
              <a:rPr lang="en-US" dirty="0" smtClean="0">
                <a:solidFill>
                  <a:schemeClr val="tx1"/>
                </a:solidFill>
              </a:rPr>
              <a:t>Hoe </a:t>
            </a:r>
            <a:br>
              <a:rPr lang="en-US" dirty="0" smtClean="0">
                <a:solidFill>
                  <a:schemeClr val="tx1"/>
                </a:solidFill>
              </a:rPr>
            </a:br>
            <a:r>
              <a:rPr lang="en-US" sz="2800" dirty="0" smtClean="0">
                <a:solidFill>
                  <a:schemeClr val="tx1"/>
                </a:solidFill>
                <a:latin typeface="Century" panose="02040604050505020304" pitchFamily="18" charset="0"/>
              </a:rPr>
              <a:t>it is a very simple tool used to remove weeds and for loosening the soil. It has a long rod of wood or iron. A strong , broad bent plate of iron is fixed to one of its end and works like blade and is run by the animals.</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4975668" y="3071245"/>
            <a:ext cx="5651219" cy="3969658"/>
          </a:xfrm>
          <a:prstGeom prst="rect">
            <a:avLst/>
          </a:prstGeom>
          <a:effectLst>
            <a:glow rad="228600">
              <a:schemeClr val="accent3">
                <a:satMod val="175000"/>
                <a:alpha val="40000"/>
              </a:schemeClr>
            </a:glow>
          </a:effectLst>
          <a:scene3d>
            <a:camera prst="isometricOffAxis2Left"/>
            <a:lightRig rig="threePt" dir="t"/>
          </a:scene3d>
        </p:spPr>
      </p:pic>
      <p:pic>
        <p:nvPicPr>
          <p:cNvPr id="1028" name="Picture 4" descr="Preparation of soil - Chapter 1 Class 8 Crop Production - Teacho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6974" y="3071245"/>
            <a:ext cx="3305175" cy="3387612"/>
          </a:xfrm>
          <a:prstGeom prst="rect">
            <a:avLst/>
          </a:prstGeom>
          <a:noFill/>
          <a:ln>
            <a:solidFill>
              <a:srgbClr val="21BDC1"/>
            </a:solidFill>
          </a:ln>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0177008" y="0"/>
            <a:ext cx="2143125" cy="2143125"/>
          </a:xfrm>
          <a:prstGeom prst="rect">
            <a:avLst/>
          </a:prstGeom>
        </p:spPr>
      </p:pic>
    </p:spTree>
    <p:extLst>
      <p:ext uri="{BB962C8B-B14F-4D97-AF65-F5344CB8AC3E}">
        <p14:creationId xmlns:p14="http://schemas.microsoft.com/office/powerpoint/2010/main" val="3322499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299803" y="1582341"/>
            <a:ext cx="8844197" cy="452431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lvl="0" indent="-355600">
              <a:buClr>
                <a:srgbClr val="CC0000"/>
              </a:buClr>
              <a:buSzPts val="2000"/>
              <a:buFont typeface="Comic Sans MS"/>
              <a:buAutoNum type="arabicPeriod"/>
            </a:pPr>
            <a:r>
              <a:rPr lang="en-US" sz="2400" dirty="0" smtClean="0">
                <a:solidFill>
                  <a:srgbClr val="CC0000"/>
                </a:solidFill>
                <a:latin typeface="Comic Sans MS"/>
                <a:ea typeface="Comic Sans MS"/>
                <a:cs typeface="Comic Sans MS"/>
                <a:sym typeface="Comic Sans MS"/>
              </a:rPr>
              <a:t>Choose your online learning space.</a:t>
            </a:r>
          </a:p>
          <a:p>
            <a:pPr marL="457200" lvl="0" indent="-355600">
              <a:buClr>
                <a:srgbClr val="CC0000"/>
              </a:buClr>
              <a:buSzPts val="2000"/>
              <a:buFont typeface="Comic Sans MS"/>
              <a:buAutoNum type="arabicPeriod"/>
            </a:pPr>
            <a:r>
              <a:rPr lang="en-US" sz="2400" dirty="0" smtClean="0">
                <a:solidFill>
                  <a:srgbClr val="CC0000"/>
                </a:solidFill>
                <a:latin typeface="Comic Sans MS"/>
                <a:ea typeface="Comic Sans MS"/>
                <a:cs typeface="Comic Sans MS"/>
                <a:sym typeface="Comic Sans MS"/>
              </a:rPr>
              <a:t>Make sure good lighting is available and the distance between you and the system is 20 inches apart.</a:t>
            </a:r>
          </a:p>
          <a:p>
            <a:pPr marL="457200" lvl="0" indent="-355600">
              <a:buClr>
                <a:srgbClr val="CC0000"/>
              </a:buClr>
              <a:buSzPts val="2000"/>
              <a:buFont typeface="Comic Sans MS"/>
              <a:buAutoNum type="arabicPeriod"/>
            </a:pPr>
            <a:r>
              <a:rPr lang="en-US" sz="2400" dirty="0" smtClean="0">
                <a:solidFill>
                  <a:srgbClr val="CC0000"/>
                </a:solidFill>
                <a:latin typeface="Comic Sans MS"/>
                <a:ea typeface="Comic Sans MS"/>
                <a:cs typeface="Comic Sans MS"/>
                <a:sym typeface="Comic Sans MS"/>
              </a:rPr>
              <a:t>Ensure that you sit on a comfortable chair so that the eyes look slightly down at the screen.</a:t>
            </a:r>
          </a:p>
          <a:p>
            <a:pPr marL="457200" lvl="0" indent="-355600">
              <a:buClr>
                <a:srgbClr val="CC0000"/>
              </a:buClr>
              <a:buSzPts val="2000"/>
              <a:buFont typeface="Comic Sans MS"/>
              <a:buAutoNum type="arabicPeriod"/>
            </a:pPr>
            <a:r>
              <a:rPr lang="en-US" sz="2400" dirty="0" smtClean="0">
                <a:solidFill>
                  <a:srgbClr val="CC0000"/>
                </a:solidFill>
                <a:latin typeface="Comic Sans MS"/>
                <a:ea typeface="Comic Sans MS"/>
                <a:cs typeface="Comic Sans MS"/>
                <a:sym typeface="Comic Sans MS"/>
              </a:rPr>
              <a:t>Have a water bottle available during the class.</a:t>
            </a:r>
          </a:p>
          <a:p>
            <a:pPr marL="457200" lvl="0" indent="-355600">
              <a:buClr>
                <a:srgbClr val="CC0000"/>
              </a:buClr>
              <a:buSzPts val="2000"/>
              <a:buFont typeface="Comic Sans MS"/>
              <a:buAutoNum type="arabicPeriod"/>
            </a:pPr>
            <a:r>
              <a:rPr lang="en-US" sz="2400" dirty="0" smtClean="0">
                <a:solidFill>
                  <a:srgbClr val="CC0000"/>
                </a:solidFill>
                <a:latin typeface="Comic Sans MS"/>
                <a:ea typeface="Comic Sans MS"/>
                <a:cs typeface="Comic Sans MS"/>
                <a:sym typeface="Comic Sans MS"/>
              </a:rPr>
              <a:t>Get familiar with the learning platform in advance.</a:t>
            </a:r>
          </a:p>
          <a:p>
            <a:pPr marL="457200" lvl="0" indent="-355600">
              <a:buClr>
                <a:srgbClr val="CC0000"/>
              </a:buClr>
              <a:buSzPts val="2000"/>
              <a:buFont typeface="Comic Sans MS"/>
              <a:buAutoNum type="arabicPeriod"/>
            </a:pPr>
            <a:r>
              <a:rPr lang="en-US" sz="2400" dirty="0" smtClean="0">
                <a:solidFill>
                  <a:srgbClr val="CC0000"/>
                </a:solidFill>
                <a:latin typeface="Comic Sans MS"/>
                <a:ea typeface="Comic Sans MS"/>
                <a:cs typeface="Comic Sans MS"/>
                <a:sym typeface="Comic Sans MS"/>
              </a:rPr>
              <a:t>Login early and check your network connection.</a:t>
            </a:r>
          </a:p>
          <a:p>
            <a:pPr marL="457200" lvl="0" indent="-355600">
              <a:buClr>
                <a:srgbClr val="CC0000"/>
              </a:buClr>
              <a:buSzPts val="2000"/>
              <a:buFont typeface="Comic Sans MS"/>
              <a:buAutoNum type="arabicPeriod"/>
            </a:pPr>
            <a:r>
              <a:rPr lang="en-US" sz="2400" dirty="0" smtClean="0">
                <a:solidFill>
                  <a:srgbClr val="CC0000"/>
                </a:solidFill>
                <a:latin typeface="Comic Sans MS"/>
                <a:ea typeface="Comic Sans MS"/>
                <a:cs typeface="Comic Sans MS"/>
                <a:sym typeface="Comic Sans MS"/>
              </a:rPr>
              <a:t>Ensure devices are fully charged.</a:t>
            </a:r>
          </a:p>
          <a:p>
            <a:pPr marL="457200" lvl="0" indent="-355600">
              <a:buClr>
                <a:srgbClr val="CC0000"/>
              </a:buClr>
              <a:buSzPts val="2000"/>
              <a:buFont typeface="Comic Sans MS"/>
              <a:buAutoNum type="arabicPeriod"/>
            </a:pPr>
            <a:r>
              <a:rPr lang="en-US" sz="2400" dirty="0" smtClean="0">
                <a:solidFill>
                  <a:srgbClr val="CC0000"/>
                </a:solidFill>
                <a:latin typeface="Comic Sans MS"/>
                <a:ea typeface="Comic Sans MS"/>
                <a:cs typeface="Comic Sans MS"/>
                <a:sym typeface="Comic Sans MS"/>
              </a:rPr>
              <a:t>Don’t treat this as an extended vacation.</a:t>
            </a:r>
          </a:p>
          <a:p>
            <a:pPr marL="457200" lvl="0" indent="-355600">
              <a:buClr>
                <a:srgbClr val="CC0000"/>
              </a:buClr>
              <a:buSzPts val="2000"/>
              <a:buFont typeface="Comic Sans MS"/>
              <a:buAutoNum type="arabicPeriod"/>
            </a:pPr>
            <a:r>
              <a:rPr lang="en-US" sz="2400" dirty="0" smtClean="0">
                <a:solidFill>
                  <a:srgbClr val="CC0000"/>
                </a:solidFill>
                <a:latin typeface="Comic Sans MS"/>
                <a:ea typeface="Comic Sans MS"/>
                <a:cs typeface="Comic Sans MS"/>
                <a:sym typeface="Comic Sans MS"/>
              </a:rPr>
              <a:t>Keep in touch with teachers through </a:t>
            </a:r>
            <a:r>
              <a:rPr lang="en-US" sz="2400" dirty="0" err="1" smtClean="0">
                <a:solidFill>
                  <a:srgbClr val="CC0000"/>
                </a:solidFill>
                <a:latin typeface="Comic Sans MS"/>
                <a:ea typeface="Comic Sans MS"/>
                <a:cs typeface="Comic Sans MS"/>
                <a:sym typeface="Comic Sans MS"/>
              </a:rPr>
              <a:t>whatsapp</a:t>
            </a:r>
            <a:r>
              <a:rPr lang="en-US" sz="2400" dirty="0" smtClean="0">
                <a:solidFill>
                  <a:srgbClr val="CC0000"/>
                </a:solidFill>
                <a:latin typeface="Comic Sans MS"/>
                <a:ea typeface="Comic Sans MS"/>
                <a:cs typeface="Comic Sans MS"/>
                <a:sym typeface="Comic Sans MS"/>
              </a:rPr>
              <a:t> group to clarify any doubts or to seek help.</a:t>
            </a:r>
          </a:p>
        </p:txBody>
      </p:sp>
      <p:pic>
        <p:nvPicPr>
          <p:cNvPr id="3" name="Picture 2"/>
          <p:cNvPicPr>
            <a:picLocks noChangeAspect="1"/>
          </p:cNvPicPr>
          <p:nvPr/>
        </p:nvPicPr>
        <p:blipFill>
          <a:blip r:embed="rId2"/>
          <a:stretch>
            <a:fillRect/>
          </a:stretch>
        </p:blipFill>
        <p:spPr>
          <a:xfrm>
            <a:off x="9872209" y="0"/>
            <a:ext cx="2143125" cy="2143125"/>
          </a:xfrm>
          <a:prstGeom prst="rect">
            <a:avLst/>
          </a:prstGeom>
        </p:spPr>
      </p:pic>
    </p:spTree>
    <p:extLst>
      <p:ext uri="{BB962C8B-B14F-4D97-AF65-F5344CB8AC3E}">
        <p14:creationId xmlns:p14="http://schemas.microsoft.com/office/powerpoint/2010/main" val="358611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622120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4475" cy="6858000"/>
          </a:xfrm>
          <a:prstGeom prst="rect">
            <a:avLst/>
          </a:prstGeom>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3044848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9579428" cy="6981371"/>
          </a:xfrm>
          <a:prstGeom prst="rect">
            <a:avLst/>
          </a:prstGeom>
        </p:spPr>
      </p:pic>
      <p:pic>
        <p:nvPicPr>
          <p:cNvPr id="3" name="Picture 2"/>
          <p:cNvPicPr>
            <a:picLocks noChangeAspect="1"/>
          </p:cNvPicPr>
          <p:nvPr/>
        </p:nvPicPr>
        <p:blipFill>
          <a:blip r:embed="rId3"/>
          <a:stretch>
            <a:fillRect/>
          </a:stretch>
        </p:blipFill>
        <p:spPr>
          <a:xfrm>
            <a:off x="9944780" y="122237"/>
            <a:ext cx="2143125" cy="2143125"/>
          </a:xfrm>
          <a:prstGeom prst="rect">
            <a:avLst/>
          </a:prstGeom>
        </p:spPr>
      </p:pic>
    </p:spTree>
    <p:extLst>
      <p:ext uri="{BB962C8B-B14F-4D97-AF65-F5344CB8AC3E}">
        <p14:creationId xmlns:p14="http://schemas.microsoft.com/office/powerpoint/2010/main" val="2281505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21BDC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8998857" cy="6720114"/>
          </a:xfrm>
          <a:prstGeom prst="rect">
            <a:avLst/>
          </a:prstGeom>
        </p:spPr>
      </p:pic>
      <p:pic>
        <p:nvPicPr>
          <p:cNvPr id="3" name="Picture 2"/>
          <p:cNvPicPr>
            <a:picLocks noChangeAspect="1"/>
          </p:cNvPicPr>
          <p:nvPr/>
        </p:nvPicPr>
        <p:blipFill>
          <a:blip r:embed="rId3"/>
          <a:stretch>
            <a:fillRect/>
          </a:stretch>
        </p:blipFill>
        <p:spPr>
          <a:xfrm>
            <a:off x="10048875" y="107723"/>
            <a:ext cx="2143125" cy="2143125"/>
          </a:xfrm>
          <a:prstGeom prst="rect">
            <a:avLst/>
          </a:prstGeom>
        </p:spPr>
      </p:pic>
    </p:spTree>
    <p:extLst>
      <p:ext uri="{BB962C8B-B14F-4D97-AF65-F5344CB8AC3E}">
        <p14:creationId xmlns:p14="http://schemas.microsoft.com/office/powerpoint/2010/main" val="140164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21BDC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2830286"/>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dirty="0" smtClean="0">
                <a:solidFill>
                  <a:schemeClr val="bg1"/>
                </a:solidFill>
              </a:rPr>
              <a:t>Are there seeds which float on water?</a:t>
            </a:r>
            <a:br>
              <a:rPr lang="en-US" dirty="0" smtClean="0">
                <a:solidFill>
                  <a:schemeClr val="bg1"/>
                </a:solidFill>
              </a:rPr>
            </a:br>
            <a:r>
              <a:rPr lang="en-US" dirty="0" smtClean="0">
                <a:solidFill>
                  <a:schemeClr val="bg1"/>
                </a:solidFill>
              </a:rPr>
              <a:t>Would those be lighter or heavier which float on water?</a:t>
            </a:r>
            <a:br>
              <a:rPr lang="en-US" dirty="0" smtClean="0">
                <a:solidFill>
                  <a:schemeClr val="bg1"/>
                </a:solidFill>
              </a:rPr>
            </a:br>
            <a:r>
              <a:rPr lang="en-US" dirty="0" smtClean="0">
                <a:solidFill>
                  <a:schemeClr val="bg1"/>
                </a:solidFill>
              </a:rPr>
              <a:t>Why would they be lighter?</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2220686" y="3439886"/>
            <a:ext cx="4731657" cy="3418114"/>
          </a:xfrm>
          <a:prstGeom prst="rect">
            <a:avLst/>
          </a:prstGeom>
        </p:spPr>
      </p:pic>
      <p:pic>
        <p:nvPicPr>
          <p:cNvPr id="5" name="Picture 4"/>
          <p:cNvPicPr>
            <a:picLocks noChangeAspect="1"/>
          </p:cNvPicPr>
          <p:nvPr/>
        </p:nvPicPr>
        <p:blipFill>
          <a:blip r:embed="rId3"/>
          <a:stretch>
            <a:fillRect/>
          </a:stretch>
        </p:blipFill>
        <p:spPr>
          <a:xfrm>
            <a:off x="9712551" y="0"/>
            <a:ext cx="2143125" cy="2143125"/>
          </a:xfrm>
          <a:prstGeom prst="rect">
            <a:avLst/>
          </a:prstGeom>
        </p:spPr>
      </p:pic>
    </p:spTree>
    <p:extLst>
      <p:ext uri="{BB962C8B-B14F-4D97-AF65-F5344CB8AC3E}">
        <p14:creationId xmlns:p14="http://schemas.microsoft.com/office/powerpoint/2010/main" val="840039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smtClean="0">
                <a:solidFill>
                  <a:schemeClr val="tx1">
                    <a:lumMod val="85000"/>
                    <a:lumOff val="15000"/>
                  </a:schemeClr>
                </a:solidFill>
                <a:latin typeface="Agency FB" panose="020B0503020202020204" pitchFamily="34" charset="0"/>
              </a:rPr>
              <a:t>Damaged seeds become hollow and thus are lighter. Therefore , they float on water.</a:t>
            </a:r>
            <a:endParaRPr lang="en-US" dirty="0">
              <a:solidFill>
                <a:schemeClr val="tx1">
                  <a:lumMod val="85000"/>
                  <a:lumOff val="15000"/>
                </a:schemeClr>
              </a:solidFill>
              <a:latin typeface="Agency FB" panose="020B0503020202020204" pitchFamily="34" charset="0"/>
            </a:endParaRPr>
          </a:p>
        </p:txBody>
      </p:sp>
      <p:sp>
        <p:nvSpPr>
          <p:cNvPr id="3" name="Content Placeholder 2"/>
          <p:cNvSpPr>
            <a:spLocks noGrp="1"/>
          </p:cNvSpPr>
          <p:nvPr>
            <p:ph idx="1"/>
          </p:nvPr>
        </p:nvSpPr>
        <p:spPr/>
        <p:style>
          <a:lnRef idx="0">
            <a:schemeClr val="accent3"/>
          </a:lnRef>
          <a:fillRef idx="3">
            <a:schemeClr val="accent3"/>
          </a:fillRef>
          <a:effectRef idx="3">
            <a:schemeClr val="accent3"/>
          </a:effectRef>
          <a:fontRef idx="minor">
            <a:schemeClr val="lt1"/>
          </a:fontRef>
        </p:style>
        <p:txBody>
          <a:bodyPr>
            <a:normAutofit/>
          </a:bodyPr>
          <a:lstStyle/>
          <a:p>
            <a:r>
              <a:rPr lang="en-US" sz="4000" dirty="0" smtClean="0"/>
              <a:t>This is good method for separating the healthy seeds from damaged ones.</a:t>
            </a:r>
          </a:p>
          <a:p>
            <a:r>
              <a:rPr lang="en-US" sz="4000" dirty="0" smtClean="0"/>
              <a:t>Before sowing, one of the most important tasks is to know about the tools used for sowing seeds.</a:t>
            </a:r>
            <a:endParaRPr lang="en-US" sz="4000" dirty="0"/>
          </a:p>
        </p:txBody>
      </p:sp>
      <p:pic>
        <p:nvPicPr>
          <p:cNvPr id="4" name="Picture 3"/>
          <p:cNvPicPr>
            <a:picLocks noChangeAspect="1"/>
          </p:cNvPicPr>
          <p:nvPr/>
        </p:nvPicPr>
        <p:blipFill>
          <a:blip r:embed="rId2"/>
          <a:stretch>
            <a:fillRect/>
          </a:stretch>
        </p:blipFill>
        <p:spPr>
          <a:xfrm>
            <a:off x="9654494" y="17464"/>
            <a:ext cx="2143125" cy="2143125"/>
          </a:xfrm>
          <a:prstGeom prst="rect">
            <a:avLst/>
          </a:prstGeom>
        </p:spPr>
      </p:pic>
    </p:spTree>
    <p:extLst>
      <p:ext uri="{BB962C8B-B14F-4D97-AF65-F5344CB8AC3E}">
        <p14:creationId xmlns:p14="http://schemas.microsoft.com/office/powerpoint/2010/main" val="4193689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711200"/>
          </a:xfrm>
        </p:spPr>
        <p:txBody>
          <a:bodyPr/>
          <a:lstStyle/>
          <a:p>
            <a:r>
              <a:rPr lang="en-US" dirty="0" smtClean="0">
                <a:solidFill>
                  <a:schemeClr val="tx1"/>
                </a:solidFill>
              </a:rPr>
              <a:t>Traditional tools </a:t>
            </a:r>
            <a:endParaRPr lang="en-US" dirty="0">
              <a:solidFill>
                <a:schemeClr val="tx1"/>
              </a:solidFill>
            </a:endParaRPr>
          </a:p>
        </p:txBody>
      </p:sp>
      <p:sp>
        <p:nvSpPr>
          <p:cNvPr id="3" name="Content Placeholder 2"/>
          <p:cNvSpPr>
            <a:spLocks noGrp="1"/>
          </p:cNvSpPr>
          <p:nvPr>
            <p:ph idx="1"/>
          </p:nvPr>
        </p:nvSpPr>
        <p:spPr>
          <a:xfrm>
            <a:off x="154820" y="711200"/>
            <a:ext cx="4576837" cy="6146800"/>
          </a:xfrm>
          <a:effectLst>
            <a:outerShdw blurRad="50800" dist="38100" dir="16200000" rotWithShape="0">
              <a:prstClr val="black">
                <a:alpha val="40000"/>
              </a:prstClr>
            </a:outerShdw>
          </a:effectLst>
        </p:spPr>
        <p:style>
          <a:lnRef idx="0">
            <a:scrgbClr r="0" g="0" b="0"/>
          </a:lnRef>
          <a:fillRef idx="1002">
            <a:schemeClr val="lt2"/>
          </a:fillRef>
          <a:effectRef idx="0">
            <a:scrgbClr r="0" g="0" b="0"/>
          </a:effectRef>
          <a:fontRef idx="major"/>
        </p:style>
        <p:txBody>
          <a:bodyPr>
            <a:normAutofit/>
          </a:bodyPr>
          <a:lstStyle/>
          <a:p>
            <a:r>
              <a:rPr lang="en-US" sz="2800" dirty="0" smtClean="0">
                <a:solidFill>
                  <a:schemeClr val="accent6">
                    <a:lumMod val="50000"/>
                  </a:schemeClr>
                </a:solidFill>
              </a:rPr>
              <a:t>The tool used traditionally for sowing seeds is shaped like funnel.</a:t>
            </a:r>
          </a:p>
          <a:p>
            <a:r>
              <a:rPr lang="en-US" sz="2800" dirty="0" smtClean="0">
                <a:solidFill>
                  <a:schemeClr val="accent6">
                    <a:lumMod val="50000"/>
                  </a:schemeClr>
                </a:solidFill>
              </a:rPr>
              <a:t>The seeds are filled in the funnel passed down through two or three pipes having Sharp ends.</a:t>
            </a:r>
          </a:p>
          <a:p>
            <a:r>
              <a:rPr lang="en-US" sz="2800" dirty="0" smtClean="0">
                <a:solidFill>
                  <a:schemeClr val="accent6">
                    <a:lumMod val="50000"/>
                  </a:schemeClr>
                </a:solidFill>
              </a:rPr>
              <a:t>These ends pierce into the soil and place the seeds into the soil .</a:t>
            </a:r>
            <a:endParaRPr lang="en-US" sz="2800" dirty="0">
              <a:solidFill>
                <a:schemeClr val="accent6">
                  <a:lumMod val="50000"/>
                </a:schemeClr>
              </a:solidFill>
            </a:endParaRPr>
          </a:p>
        </p:txBody>
      </p:sp>
      <p:pic>
        <p:nvPicPr>
          <p:cNvPr id="4" name="Picture 3"/>
          <p:cNvPicPr>
            <a:picLocks noChangeAspect="1"/>
          </p:cNvPicPr>
          <p:nvPr/>
        </p:nvPicPr>
        <p:blipFill>
          <a:blip r:embed="rId2"/>
          <a:stretch>
            <a:fillRect/>
          </a:stretch>
        </p:blipFill>
        <p:spPr>
          <a:xfrm>
            <a:off x="4731657" y="391886"/>
            <a:ext cx="5950857" cy="6241143"/>
          </a:xfrm>
          <a:prstGeom prst="rect">
            <a:avLst/>
          </a:prstGeom>
          <a:effectLst>
            <a:glow rad="228600">
              <a:schemeClr val="accent3">
                <a:satMod val="175000"/>
                <a:alpha val="40000"/>
              </a:schemeClr>
            </a:glow>
          </a:effectLst>
        </p:spPr>
      </p:pic>
      <p:pic>
        <p:nvPicPr>
          <p:cNvPr id="5" name="Picture 4"/>
          <p:cNvPicPr>
            <a:picLocks noChangeAspect="1"/>
          </p:cNvPicPr>
          <p:nvPr/>
        </p:nvPicPr>
        <p:blipFill>
          <a:blip r:embed="rId3"/>
          <a:stretch>
            <a:fillRect/>
          </a:stretch>
        </p:blipFill>
        <p:spPr>
          <a:xfrm>
            <a:off x="10798629" y="0"/>
            <a:ext cx="1393371" cy="1393371"/>
          </a:xfrm>
          <a:prstGeom prst="rect">
            <a:avLst/>
          </a:prstGeom>
        </p:spPr>
      </p:pic>
    </p:spTree>
    <p:extLst>
      <p:ext uri="{BB962C8B-B14F-4D97-AF65-F5344CB8AC3E}">
        <p14:creationId xmlns:p14="http://schemas.microsoft.com/office/powerpoint/2010/main" val="3573250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523390" cy="6647543"/>
          </a:xfrm>
          <a:prstGeom prst="rect">
            <a:avLst/>
          </a:prstGeom>
        </p:spPr>
      </p:pic>
      <p:pic>
        <p:nvPicPr>
          <p:cNvPr id="3" name="Picture 2"/>
          <p:cNvPicPr>
            <a:picLocks noChangeAspect="1"/>
          </p:cNvPicPr>
          <p:nvPr/>
        </p:nvPicPr>
        <p:blipFill>
          <a:blip r:embed="rId3"/>
          <a:stretch>
            <a:fillRect/>
          </a:stretch>
        </p:blipFill>
        <p:spPr>
          <a:xfrm>
            <a:off x="7345136" y="3000375"/>
            <a:ext cx="4991100" cy="3857625"/>
          </a:xfrm>
          <a:prstGeom prst="rect">
            <a:avLst/>
          </a:prstGeom>
        </p:spPr>
      </p:pic>
      <p:pic>
        <p:nvPicPr>
          <p:cNvPr id="4" name="Picture 3"/>
          <p:cNvPicPr>
            <a:picLocks noChangeAspect="1"/>
          </p:cNvPicPr>
          <p:nvPr/>
        </p:nvPicPr>
        <p:blipFill>
          <a:blip r:embed="rId4"/>
          <a:stretch>
            <a:fillRect/>
          </a:stretch>
        </p:blipFill>
        <p:spPr>
          <a:xfrm>
            <a:off x="10193111" y="0"/>
            <a:ext cx="2143125" cy="2143125"/>
          </a:xfrm>
          <a:prstGeom prst="rect">
            <a:avLst/>
          </a:prstGeom>
        </p:spPr>
      </p:pic>
    </p:spTree>
    <p:extLst>
      <p:ext uri="{BB962C8B-B14F-4D97-AF65-F5344CB8AC3E}">
        <p14:creationId xmlns:p14="http://schemas.microsoft.com/office/powerpoint/2010/main" val="126910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31" t="48803" r="51787" b="18443"/>
          <a:stretch/>
        </p:blipFill>
        <p:spPr>
          <a:xfrm>
            <a:off x="1" y="145143"/>
            <a:ext cx="7547428" cy="6741886"/>
          </a:xfrm>
          <a:prstGeom prst="rect">
            <a:avLst/>
          </a:prstGeom>
          <a:effectLst>
            <a:glow rad="228600">
              <a:schemeClr val="accent3">
                <a:satMod val="175000"/>
                <a:alpha val="40000"/>
              </a:schemeClr>
            </a:glow>
          </a:effectLst>
          <a:scene3d>
            <a:camera prst="orthographicFront"/>
            <a:lightRig rig="threePt" dir="t"/>
          </a:scene3d>
          <a:sp3d>
            <a:bevelT w="165100" prst="coolSlant"/>
          </a:sp3d>
        </p:spPr>
      </p:pic>
      <p:pic>
        <p:nvPicPr>
          <p:cNvPr id="3" name="Picture 2"/>
          <p:cNvPicPr>
            <a:picLocks noChangeAspect="1"/>
          </p:cNvPicPr>
          <p:nvPr/>
        </p:nvPicPr>
        <p:blipFill>
          <a:blip r:embed="rId3"/>
          <a:stretch>
            <a:fillRect/>
          </a:stretch>
        </p:blipFill>
        <p:spPr>
          <a:xfrm>
            <a:off x="10048875" y="145143"/>
            <a:ext cx="2143125" cy="2143125"/>
          </a:xfrm>
          <a:prstGeom prst="rect">
            <a:avLst/>
          </a:prstGeom>
        </p:spPr>
      </p:pic>
    </p:spTree>
    <p:extLst>
      <p:ext uri="{BB962C8B-B14F-4D97-AF65-F5344CB8AC3E}">
        <p14:creationId xmlns:p14="http://schemas.microsoft.com/office/powerpoint/2010/main" val="891585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3439887"/>
          </a:xfrm>
        </p:spPr>
        <p:txBody>
          <a:bodyPr>
            <a:normAutofit fontScale="90000"/>
          </a:bodyPr>
          <a:lstStyle/>
          <a:p>
            <a:r>
              <a:rPr lang="en-US" dirty="0" smtClean="0">
                <a:solidFill>
                  <a:schemeClr val="tx1"/>
                </a:solidFill>
                <a:latin typeface="Comic Sans MS" panose="030F0702030302020204" pitchFamily="66" charset="0"/>
              </a:rPr>
              <a:t>Appropriate distance between the seeds is necessary to avoid overcrowding of plants. This allows plants to get sufficient sunlight, nutrients and water from the soil. At the times of plants may have to be removed to prevent overcrowding.</a:t>
            </a:r>
            <a:endParaRPr lang="en-US" dirty="0">
              <a:solidFill>
                <a:schemeClr val="tx1"/>
              </a:solidFill>
              <a:latin typeface="Comic Sans MS" panose="030F0702030302020204" pitchFamily="66" charset="0"/>
            </a:endParaRPr>
          </a:p>
        </p:txBody>
      </p:sp>
      <p:pic>
        <p:nvPicPr>
          <p:cNvPr id="4" name="Content Placeholder 3"/>
          <p:cNvPicPr>
            <a:picLocks noGrp="1" noChangeAspect="1"/>
          </p:cNvPicPr>
          <p:nvPr>
            <p:ph idx="1"/>
          </p:nvPr>
        </p:nvPicPr>
        <p:blipFill>
          <a:blip r:embed="rId2"/>
          <a:stretch>
            <a:fillRect/>
          </a:stretch>
        </p:blipFill>
        <p:spPr>
          <a:xfrm>
            <a:off x="2569029" y="3643086"/>
            <a:ext cx="5007428" cy="3062514"/>
          </a:xfrm>
          <a:prstGeom prst="rect">
            <a:avLst/>
          </a:prstGeom>
        </p:spPr>
      </p:pic>
      <p:pic>
        <p:nvPicPr>
          <p:cNvPr id="5" name="Picture 4"/>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3748298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045752" cy="2525486"/>
          </a:xfrm>
        </p:spPr>
        <p:style>
          <a:lnRef idx="1">
            <a:schemeClr val="accent3"/>
          </a:lnRef>
          <a:fillRef idx="2">
            <a:schemeClr val="accent3"/>
          </a:fillRef>
          <a:effectRef idx="1">
            <a:schemeClr val="accent3"/>
          </a:effectRef>
          <a:fontRef idx="minor">
            <a:schemeClr val="dk1"/>
          </a:fontRef>
        </p:style>
        <p:txBody>
          <a:bodyPr>
            <a:normAutofit fontScale="90000"/>
          </a:bodyPr>
          <a:lstStyle/>
          <a:p>
            <a:r>
              <a:rPr lang="en-US" dirty="0">
                <a:solidFill>
                  <a:prstClr val="black"/>
                </a:solidFill>
              </a:rPr>
              <a:t>One day mythili and sparsh went to their grandmother’s house for summer vacation. Their grandfather is a farmer. One day they saw some tools like khurpi, sickle, shovel, plough. Etc… in the field. </a:t>
            </a:r>
            <a:endParaRPr lang="en-US" dirty="0"/>
          </a:p>
        </p:txBody>
      </p:sp>
      <p:sp>
        <p:nvSpPr>
          <p:cNvPr id="3" name="Content Placeholder 2"/>
          <p:cNvSpPr>
            <a:spLocks noGrp="1"/>
          </p:cNvSpPr>
          <p:nvPr>
            <p:ph idx="1"/>
          </p:nvPr>
        </p:nvSpPr>
        <p:spPr>
          <a:xfrm>
            <a:off x="677334" y="3135087"/>
            <a:ext cx="8596668" cy="3722914"/>
          </a:xfrm>
        </p:spPr>
        <p:style>
          <a:lnRef idx="1">
            <a:schemeClr val="accent6"/>
          </a:lnRef>
          <a:fillRef idx="2">
            <a:schemeClr val="accent6"/>
          </a:fillRef>
          <a:effectRef idx="1">
            <a:schemeClr val="accent6"/>
          </a:effectRef>
          <a:fontRef idx="minor">
            <a:schemeClr val="dk1"/>
          </a:fontRef>
        </p:style>
        <p:txBody>
          <a:bodyPr>
            <a:normAutofit/>
          </a:bodyPr>
          <a:lstStyle/>
          <a:p>
            <a:r>
              <a:rPr lang="en-US" sz="2400" dirty="0" err="1" smtClean="0">
                <a:latin typeface="Algerian" panose="04020705040A02060702" pitchFamily="82" charset="0"/>
              </a:rPr>
              <a:t>i</a:t>
            </a:r>
            <a:r>
              <a:rPr lang="en-US" sz="2400" dirty="0" smtClean="0">
                <a:latin typeface="Algerian" panose="04020705040A02060702" pitchFamily="82" charset="0"/>
              </a:rPr>
              <a:t> want to know where and how these tools are used.</a:t>
            </a:r>
            <a:endParaRPr lang="en-US" sz="2400" dirty="0">
              <a:latin typeface="Algerian" panose="04020705040A02060702" pitchFamily="82" charset="0"/>
            </a:endParaRPr>
          </a:p>
        </p:txBody>
      </p:sp>
      <p:pic>
        <p:nvPicPr>
          <p:cNvPr id="4" name="Picture 2" descr="Vector illustration of Cartoon Boy thinking — Stock Vector © katty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334" y="3851785"/>
            <a:ext cx="1799771" cy="18668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ickel / One-siz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723" y="4927602"/>
            <a:ext cx="1224038" cy="18668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Kraft Seeds Premium Quality Khurpi or Khurpa (3 inch): Amazon.in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8804" y="3847009"/>
            <a:ext cx="1278491" cy="18716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5974166" y="3847009"/>
            <a:ext cx="1189544" cy="1871620"/>
          </a:xfrm>
          <a:prstGeom prst="rect">
            <a:avLst/>
          </a:prstGeom>
        </p:spPr>
      </p:pic>
      <p:pic>
        <p:nvPicPr>
          <p:cNvPr id="8" name="Picture 6" descr="China Hot Selling 1lyq-622 6 Discs Rotary Driven Disc Plough Disc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5138" y="4782819"/>
            <a:ext cx="1885310" cy="1871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9944780" y="0"/>
            <a:ext cx="2143125" cy="2143125"/>
          </a:xfrm>
          <a:prstGeom prst="rect">
            <a:avLst/>
          </a:prstGeom>
        </p:spPr>
      </p:pic>
    </p:spTree>
    <p:extLst>
      <p:ext uri="{BB962C8B-B14F-4D97-AF65-F5344CB8AC3E}">
        <p14:creationId xmlns:p14="http://schemas.microsoft.com/office/powerpoint/2010/main" val="2850970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143" t="21111" b="36561"/>
          <a:stretch/>
        </p:blipFill>
        <p:spPr>
          <a:xfrm>
            <a:off x="0" y="101600"/>
            <a:ext cx="4572000" cy="4049486"/>
          </a:xfrm>
          <a:prstGeom prst="rect">
            <a:avLst/>
          </a:prstGeom>
          <a:effectLst>
            <a:glow rad="228600">
              <a:schemeClr val="accent4">
                <a:satMod val="175000"/>
                <a:alpha val="40000"/>
              </a:schemeClr>
            </a:glow>
          </a:effectLst>
          <a:scene3d>
            <a:camera prst="perspectiveLeft"/>
            <a:lightRig rig="threePt" dir="t"/>
          </a:scene3d>
        </p:spPr>
      </p:pic>
      <p:pic>
        <p:nvPicPr>
          <p:cNvPr id="3" name="Picture 2"/>
          <p:cNvPicPr>
            <a:picLocks noChangeAspect="1"/>
          </p:cNvPicPr>
          <p:nvPr/>
        </p:nvPicPr>
        <p:blipFill rotWithShape="1">
          <a:blip r:embed="rId2"/>
          <a:srcRect l="27143" t="62592"/>
          <a:stretch/>
        </p:blipFill>
        <p:spPr>
          <a:xfrm>
            <a:off x="5050970" y="1523999"/>
            <a:ext cx="4702630" cy="4296229"/>
          </a:xfrm>
          <a:prstGeom prst="rect">
            <a:avLst/>
          </a:prstGeom>
          <a:effectLst>
            <a:glow rad="228600">
              <a:schemeClr val="accent6">
                <a:satMod val="175000"/>
                <a:alpha val="40000"/>
              </a:schemeClr>
            </a:glow>
          </a:effectLst>
          <a:scene3d>
            <a:camera prst="perspectiveRight"/>
            <a:lightRig rig="threePt" dir="t"/>
          </a:scene3d>
        </p:spPr>
      </p:pic>
      <p:pic>
        <p:nvPicPr>
          <p:cNvPr id="4" name="Picture 3"/>
          <p:cNvPicPr>
            <a:picLocks noChangeAspect="1"/>
          </p:cNvPicPr>
          <p:nvPr/>
        </p:nvPicPr>
        <p:blipFill>
          <a:blip r:embed="rId3"/>
          <a:stretch>
            <a:fillRect/>
          </a:stretch>
        </p:blipFill>
        <p:spPr>
          <a:xfrm>
            <a:off x="10609943" y="0"/>
            <a:ext cx="1582057" cy="1582057"/>
          </a:xfrm>
          <a:prstGeom prst="rect">
            <a:avLst/>
          </a:prstGeom>
        </p:spPr>
      </p:pic>
    </p:spTree>
    <p:extLst>
      <p:ext uri="{BB962C8B-B14F-4D97-AF65-F5344CB8AC3E}">
        <p14:creationId xmlns:p14="http://schemas.microsoft.com/office/powerpoint/2010/main" val="1280079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r>
              <a:rPr lang="en-US" dirty="0" smtClean="0">
                <a:solidFill>
                  <a:schemeClr val="tx1"/>
                </a:solidFill>
              </a:rPr>
              <a:t>Why do some plants grow better than others?</a:t>
            </a: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3944030" y="1398814"/>
            <a:ext cx="4619400" cy="5205186"/>
          </a:xfrm>
          <a:prstGeom prst="rect">
            <a:avLst/>
          </a:prstGeom>
          <a:effectLst>
            <a:glow rad="2286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585509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828800"/>
          </a:xfrm>
          <a:ln>
            <a:solidFill>
              <a:schemeClr val="accent1">
                <a:lumMod val="75000"/>
              </a:schemeClr>
            </a:solidFill>
          </a:ln>
          <a:effectLst>
            <a:glow rad="139700">
              <a:schemeClr val="accent3">
                <a:satMod val="175000"/>
                <a:alpha val="40000"/>
              </a:schemeClr>
            </a:glow>
          </a:effectLst>
        </p:spPr>
        <p:txBody>
          <a:bodyPr>
            <a:normAutofit fontScale="90000"/>
          </a:bodyPr>
          <a:lstStyle/>
          <a:p>
            <a:r>
              <a:rPr lang="en-US" sz="3200" dirty="0" smtClean="0">
                <a:solidFill>
                  <a:schemeClr val="tx1"/>
                </a:solidFill>
                <a:latin typeface="Comic Sans MS" panose="030F0702030302020204" pitchFamily="66" charset="0"/>
              </a:rPr>
              <a:t>Soil supplies nutrients to the crops. These nutrients are useful for plants. In certain areas farmers cultivate the crops one after the other crop. Imagine what happens if this is done?</a:t>
            </a:r>
            <a:endParaRPr lang="en-US" sz="3200" dirty="0">
              <a:solidFill>
                <a:schemeClr val="tx1"/>
              </a:solidFill>
              <a:latin typeface="Comic Sans MS" panose="030F0702030302020204" pitchFamily="66" charset="0"/>
            </a:endParaRPr>
          </a:p>
        </p:txBody>
      </p:sp>
      <p:sp>
        <p:nvSpPr>
          <p:cNvPr id="3" name="Content Placeholder 2"/>
          <p:cNvSpPr>
            <a:spLocks noGrp="1"/>
          </p:cNvSpPr>
          <p:nvPr>
            <p:ph idx="1"/>
          </p:nvPr>
        </p:nvSpPr>
        <p:spPr>
          <a:xfrm>
            <a:off x="677334" y="2438400"/>
            <a:ext cx="8596668" cy="3602962"/>
          </a:xfrm>
          <a:ln>
            <a:solidFill>
              <a:srgbClr val="FFC000"/>
            </a:solidFill>
          </a:ln>
          <a:effectLst>
            <a:glow rad="228600">
              <a:schemeClr val="accent2">
                <a:satMod val="175000"/>
                <a:alpha val="40000"/>
              </a:schemeClr>
            </a:glow>
          </a:effectLst>
        </p:spPr>
        <p:txBody>
          <a:bodyPr>
            <a:normAutofit/>
          </a:bodyPr>
          <a:lstStyle/>
          <a:p>
            <a:r>
              <a:rPr lang="en-US" sz="2400" dirty="0" smtClean="0">
                <a:solidFill>
                  <a:schemeClr val="accent6">
                    <a:lumMod val="50000"/>
                  </a:schemeClr>
                </a:solidFill>
              </a:rPr>
              <a:t>Continuous cultivation of crops makes the soil poor in nutrients. Therefore farmers have to add manure to the field to replenish the nutrients in the soil.</a:t>
            </a:r>
          </a:p>
          <a:p>
            <a:r>
              <a:rPr lang="en-US" sz="2400" dirty="0" smtClean="0">
                <a:solidFill>
                  <a:srgbClr val="FF0000"/>
                </a:solidFill>
              </a:rPr>
              <a:t>This process is called manuring</a:t>
            </a:r>
            <a:r>
              <a:rPr lang="en-US" sz="2400" dirty="0" smtClean="0">
                <a:solidFill>
                  <a:schemeClr val="accent6">
                    <a:lumMod val="50000"/>
                  </a:schemeClr>
                </a:solidFill>
              </a:rPr>
              <a:t>.</a:t>
            </a:r>
          </a:p>
          <a:p>
            <a:r>
              <a:rPr lang="en-US" sz="2400" dirty="0" smtClean="0">
                <a:solidFill>
                  <a:schemeClr val="accent6">
                    <a:lumMod val="50000"/>
                  </a:schemeClr>
                </a:solidFill>
              </a:rPr>
              <a:t>Improper and insufficient manuring results in weak plants.</a:t>
            </a:r>
            <a:endParaRPr lang="en-US" sz="2400" dirty="0">
              <a:solidFill>
                <a:schemeClr val="accent6">
                  <a:lumMod val="50000"/>
                </a:schemeClr>
              </a:solidFill>
            </a:endParaRPr>
          </a:p>
        </p:txBody>
      </p:sp>
      <p:pic>
        <p:nvPicPr>
          <p:cNvPr id="4" name="Picture 3"/>
          <p:cNvPicPr>
            <a:picLocks noChangeAspect="1"/>
          </p:cNvPicPr>
          <p:nvPr/>
        </p:nvPicPr>
        <p:blipFill>
          <a:blip r:embed="rId2"/>
          <a:stretch>
            <a:fillRect/>
          </a:stretch>
        </p:blipFill>
        <p:spPr>
          <a:xfrm>
            <a:off x="6662057" y="4546809"/>
            <a:ext cx="3037567" cy="2311191"/>
          </a:xfrm>
          <a:prstGeom prst="rect">
            <a:avLst/>
          </a:prstGeom>
          <a:ln>
            <a:solidFill>
              <a:srgbClr val="FFFF00"/>
            </a:solidFill>
          </a:ln>
          <a:effectLst>
            <a:reflection blurRad="6350" stA="50000" endA="300" endPos="90000" dir="5400000" sy="-100000" algn="bl" rotWithShape="0"/>
          </a:effectLst>
        </p:spPr>
      </p:pic>
      <p:pic>
        <p:nvPicPr>
          <p:cNvPr id="5" name="Picture 4"/>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551703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9619" t="8746"/>
          <a:stretch/>
        </p:blipFill>
        <p:spPr>
          <a:xfrm>
            <a:off x="1494971" y="0"/>
            <a:ext cx="6763658" cy="6858000"/>
          </a:xfrm>
          <a:prstGeom prst="rect">
            <a:avLst/>
          </a:prstGeom>
        </p:spPr>
      </p:pic>
      <p:pic>
        <p:nvPicPr>
          <p:cNvPr id="3" name="Picture 2"/>
          <p:cNvPicPr>
            <a:picLocks noChangeAspect="1"/>
          </p:cNvPicPr>
          <p:nvPr/>
        </p:nvPicPr>
        <p:blipFill>
          <a:blip r:embed="rId3"/>
          <a:stretch>
            <a:fillRect/>
          </a:stretch>
        </p:blipFill>
        <p:spPr>
          <a:xfrm>
            <a:off x="10177008" y="0"/>
            <a:ext cx="2143125" cy="2143125"/>
          </a:xfrm>
          <a:prstGeom prst="rect">
            <a:avLst/>
          </a:prstGeom>
        </p:spPr>
      </p:pic>
    </p:spTree>
    <p:extLst>
      <p:ext uri="{BB962C8B-B14F-4D97-AF65-F5344CB8AC3E}">
        <p14:creationId xmlns:p14="http://schemas.microsoft.com/office/powerpoint/2010/main" val="1147458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866" t="13249" r="48859" b="55037"/>
          <a:stretch/>
        </p:blipFill>
        <p:spPr>
          <a:xfrm>
            <a:off x="0" y="0"/>
            <a:ext cx="4630057"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effectLst>
            <a:glow rad="228600">
              <a:schemeClr val="accent2">
                <a:satMod val="175000"/>
                <a:alpha val="40000"/>
              </a:schemeClr>
            </a:glow>
          </a:effectLst>
        </p:spPr>
      </p:pic>
      <p:pic>
        <p:nvPicPr>
          <p:cNvPr id="3" name="Picture 2"/>
          <p:cNvPicPr>
            <a:picLocks noChangeAspect="1"/>
          </p:cNvPicPr>
          <p:nvPr/>
        </p:nvPicPr>
        <p:blipFill>
          <a:blip r:embed="rId3"/>
          <a:stretch>
            <a:fillRect/>
          </a:stretch>
        </p:blipFill>
        <p:spPr>
          <a:xfrm>
            <a:off x="4441371" y="369660"/>
            <a:ext cx="4426858" cy="6488339"/>
          </a:xfrm>
          <a:prstGeom prst="rect">
            <a:avLst/>
          </a:prstGeom>
          <a:effectLst>
            <a:glow rad="228600">
              <a:schemeClr val="accent4">
                <a:satMod val="175000"/>
                <a:alpha val="40000"/>
              </a:schemeClr>
            </a:glow>
          </a:effectLst>
        </p:spPr>
      </p:pic>
      <p:pic>
        <p:nvPicPr>
          <p:cNvPr id="4" name="Picture 3"/>
          <p:cNvPicPr>
            <a:picLocks noChangeAspect="1"/>
          </p:cNvPicPr>
          <p:nvPr/>
        </p:nvPicPr>
        <p:blipFill>
          <a:blip r:embed="rId4"/>
          <a:stretch>
            <a:fillRect/>
          </a:stretch>
        </p:blipFill>
        <p:spPr>
          <a:xfrm>
            <a:off x="10048875" y="0"/>
            <a:ext cx="2143125" cy="2143125"/>
          </a:xfrm>
          <a:prstGeom prst="rect">
            <a:avLst/>
          </a:prstGeom>
        </p:spPr>
      </p:pic>
    </p:spTree>
    <p:extLst>
      <p:ext uri="{BB962C8B-B14F-4D97-AF65-F5344CB8AC3E}">
        <p14:creationId xmlns:p14="http://schemas.microsoft.com/office/powerpoint/2010/main" val="2279061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240" r="51524"/>
          <a:stretch/>
        </p:blipFill>
        <p:spPr>
          <a:xfrm>
            <a:off x="-108857" y="0"/>
            <a:ext cx="4855028" cy="6926939"/>
          </a:xfrm>
          <a:prstGeom prst="rect">
            <a:avLst/>
          </a:prstGeom>
        </p:spPr>
      </p:pic>
      <p:pic>
        <p:nvPicPr>
          <p:cNvPr id="3" name="Picture 2"/>
          <p:cNvPicPr>
            <a:picLocks noChangeAspect="1"/>
          </p:cNvPicPr>
          <p:nvPr/>
        </p:nvPicPr>
        <p:blipFill rotWithShape="1">
          <a:blip r:embed="rId3"/>
          <a:srcRect l="50224"/>
          <a:stretch/>
        </p:blipFill>
        <p:spPr>
          <a:xfrm>
            <a:off x="4949371" y="0"/>
            <a:ext cx="4336823" cy="6858000"/>
          </a:xfrm>
          <a:prstGeom prst="rect">
            <a:avLst/>
          </a:prstGeom>
        </p:spPr>
      </p:pic>
      <p:pic>
        <p:nvPicPr>
          <p:cNvPr id="4" name="Picture 3"/>
          <p:cNvPicPr>
            <a:picLocks noChangeAspect="1"/>
          </p:cNvPicPr>
          <p:nvPr/>
        </p:nvPicPr>
        <p:blipFill>
          <a:blip r:embed="rId4"/>
          <a:stretch>
            <a:fillRect/>
          </a:stretch>
        </p:blipFill>
        <p:spPr>
          <a:xfrm>
            <a:off x="10717666" y="0"/>
            <a:ext cx="1474334" cy="1474334"/>
          </a:xfrm>
          <a:prstGeom prst="rect">
            <a:avLst/>
          </a:prstGeom>
        </p:spPr>
      </p:pic>
    </p:spTree>
    <p:extLst>
      <p:ext uri="{BB962C8B-B14F-4D97-AF65-F5344CB8AC3E}">
        <p14:creationId xmlns:p14="http://schemas.microsoft.com/office/powerpoint/2010/main" val="880748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descr="Organic chemistry in agricul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7554"/>
            <a:ext cx="6076950" cy="4562476"/>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5409293" y="2295525"/>
            <a:ext cx="6076950" cy="4714875"/>
          </a:xfrm>
          <a:prstGeom prst="rect">
            <a:avLst/>
          </a:prstGeom>
          <a:effectLst>
            <a:glow rad="228600">
              <a:schemeClr val="accent2">
                <a:satMod val="175000"/>
                <a:alpha val="40000"/>
              </a:schemeClr>
            </a:glow>
          </a:effectLst>
        </p:spPr>
      </p:pic>
      <p:pic>
        <p:nvPicPr>
          <p:cNvPr id="3" name="Picture 2"/>
          <p:cNvPicPr>
            <a:picLocks noChangeAspect="1"/>
          </p:cNvPicPr>
          <p:nvPr/>
        </p:nvPicPr>
        <p:blipFill>
          <a:blip r:embed="rId4"/>
          <a:stretch>
            <a:fillRect/>
          </a:stretch>
        </p:blipFill>
        <p:spPr>
          <a:xfrm>
            <a:off x="10732180" y="0"/>
            <a:ext cx="1459820" cy="1459820"/>
          </a:xfrm>
          <a:prstGeom prst="rect">
            <a:avLst/>
          </a:prstGeom>
        </p:spPr>
      </p:pic>
    </p:spTree>
    <p:extLst>
      <p:ext uri="{BB962C8B-B14F-4D97-AF65-F5344CB8AC3E}">
        <p14:creationId xmlns:p14="http://schemas.microsoft.com/office/powerpoint/2010/main" val="973959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306" y="58057"/>
            <a:ext cx="6594324" cy="2307771"/>
          </a:xfrm>
          <a:ln>
            <a:solidFill>
              <a:schemeClr val="accent2">
                <a:lumMod val="50000"/>
              </a:schemeClr>
            </a:solidFill>
          </a:ln>
        </p:spPr>
        <p:txBody>
          <a:bodyPr>
            <a:normAutofit fontScale="90000"/>
          </a:bodyPr>
          <a:lstStyle/>
          <a:p>
            <a:r>
              <a:rPr lang="en-US" dirty="0" smtClean="0">
                <a:solidFill>
                  <a:srgbClr val="FF0000"/>
                </a:solidFill>
              </a:rPr>
              <a:t>we have to use fertilizers in a right way excessive use of this can damage the quality of soil. Hence we use more organic manure.</a:t>
            </a:r>
            <a:endParaRPr lang="en-US" dirty="0">
              <a:solidFill>
                <a:srgbClr val="FF0000"/>
              </a:solidFill>
            </a:endParaRPr>
          </a:p>
        </p:txBody>
      </p:sp>
      <p:sp>
        <p:nvSpPr>
          <p:cNvPr id="3" name="Content Placeholder 2"/>
          <p:cNvSpPr>
            <a:spLocks noGrp="1"/>
          </p:cNvSpPr>
          <p:nvPr>
            <p:ph idx="1"/>
          </p:nvPr>
        </p:nvSpPr>
        <p:spPr>
          <a:xfrm>
            <a:off x="140305" y="2481942"/>
            <a:ext cx="5273524" cy="3773716"/>
          </a:xfrm>
          <a:effectLst>
            <a:glow rad="228600">
              <a:schemeClr val="accent2">
                <a:satMod val="175000"/>
                <a:alpha val="40000"/>
              </a:schemeClr>
            </a:glow>
          </a:effectLst>
        </p:spPr>
        <p:txBody>
          <a:bodyPr>
            <a:normAutofit/>
          </a:bodyPr>
          <a:lstStyle/>
          <a:p>
            <a:r>
              <a:rPr lang="en-US" sz="2800" dirty="0" smtClean="0">
                <a:solidFill>
                  <a:schemeClr val="tx1"/>
                </a:solidFill>
              </a:rPr>
              <a:t>Another way to replenish the nutrient in the soil is not to use the land for some period of time.</a:t>
            </a:r>
          </a:p>
          <a:p>
            <a:r>
              <a:rPr lang="en-US" sz="2800" dirty="0" smtClean="0">
                <a:solidFill>
                  <a:schemeClr val="tx1"/>
                </a:solidFill>
              </a:rPr>
              <a:t>And also we can follow crop rotation.</a:t>
            </a:r>
          </a:p>
          <a:p>
            <a:r>
              <a:rPr lang="en-US" sz="2800" dirty="0" smtClean="0">
                <a:solidFill>
                  <a:schemeClr val="tx1"/>
                </a:solidFill>
              </a:rPr>
              <a:t>This can be done by growing different crops alternatively. </a:t>
            </a:r>
            <a:endParaRPr lang="en-US" sz="2800" dirty="0">
              <a:solidFill>
                <a:schemeClr val="tx1"/>
              </a:solidFill>
            </a:endParaRPr>
          </a:p>
        </p:txBody>
      </p:sp>
      <p:pic>
        <p:nvPicPr>
          <p:cNvPr id="4" name="Picture 3"/>
          <p:cNvPicPr>
            <a:picLocks noChangeAspect="1"/>
          </p:cNvPicPr>
          <p:nvPr/>
        </p:nvPicPr>
        <p:blipFill>
          <a:blip r:embed="rId2"/>
          <a:stretch>
            <a:fillRect/>
          </a:stretch>
        </p:blipFill>
        <p:spPr>
          <a:xfrm>
            <a:off x="6386286" y="1511300"/>
            <a:ext cx="5515430" cy="5346700"/>
          </a:xfrm>
          <a:prstGeom prst="rect">
            <a:avLst/>
          </a:prstGeom>
          <a:effectLst>
            <a:glow rad="228600">
              <a:schemeClr val="accent3">
                <a:satMod val="175000"/>
                <a:alpha val="40000"/>
              </a:schemeClr>
            </a:glow>
          </a:effectLst>
        </p:spPr>
      </p:pic>
      <p:pic>
        <p:nvPicPr>
          <p:cNvPr id="5" name="Picture 4"/>
          <p:cNvPicPr>
            <a:picLocks noChangeAspect="1"/>
          </p:cNvPicPr>
          <p:nvPr/>
        </p:nvPicPr>
        <p:blipFill>
          <a:blip r:embed="rId3"/>
          <a:stretch>
            <a:fillRect/>
          </a:stretch>
        </p:blipFill>
        <p:spPr>
          <a:xfrm>
            <a:off x="10888209" y="0"/>
            <a:ext cx="1303791" cy="1303791"/>
          </a:xfrm>
          <a:prstGeom prst="rect">
            <a:avLst/>
          </a:prstGeom>
        </p:spPr>
      </p:pic>
    </p:spTree>
    <p:extLst>
      <p:ext uri="{BB962C8B-B14F-4D97-AF65-F5344CB8AC3E}">
        <p14:creationId xmlns:p14="http://schemas.microsoft.com/office/powerpoint/2010/main" val="864887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1461" y="348345"/>
            <a:ext cx="7077075" cy="6509655"/>
          </a:xfrm>
          <a:prstGeom prst="rect">
            <a:avLst/>
          </a:prstGeom>
          <a:effectLst>
            <a:glow rad="228600">
              <a:schemeClr val="accent2">
                <a:satMod val="175000"/>
                <a:alpha val="40000"/>
              </a:schemeClr>
            </a:glow>
          </a:effectLst>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673062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086" y="420914"/>
            <a:ext cx="8539389" cy="5718629"/>
          </a:xfrm>
          <a:prstGeom prst="rect">
            <a:avLst/>
          </a:prstGeom>
          <a:effectLst>
            <a:glow rad="228600">
              <a:schemeClr val="accent6">
                <a:satMod val="175000"/>
                <a:alpha val="40000"/>
              </a:schemeClr>
            </a:glow>
          </a:effectLst>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72259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smtClean="0">
                <a:solidFill>
                  <a:srgbClr val="FF0000"/>
                </a:solidFill>
              </a:rPr>
              <a:t>We all need food and from where does the food comes from? </a:t>
            </a:r>
            <a:endParaRPr lang="en-US" dirty="0">
              <a:solidFill>
                <a:srgbClr val="FF0000"/>
              </a:solidFill>
            </a:endParaRPr>
          </a:p>
        </p:txBody>
      </p:sp>
      <p:sp>
        <p:nvSpPr>
          <p:cNvPr id="3" name="Content Placeholder 2"/>
          <p:cNvSpPr>
            <a:spLocks noGrp="1"/>
          </p:cNvSpPr>
          <p:nvPr>
            <p:ph idx="1"/>
          </p:nvPr>
        </p:nvSpPr>
        <p:spPr>
          <a:xfrm>
            <a:off x="677334" y="2160589"/>
            <a:ext cx="8596668" cy="4356325"/>
          </a:xfrm>
        </p:spPr>
        <p:style>
          <a:lnRef idx="1">
            <a:schemeClr val="accent6"/>
          </a:lnRef>
          <a:fillRef idx="2">
            <a:schemeClr val="accent6"/>
          </a:fillRef>
          <a:effectRef idx="1">
            <a:schemeClr val="accent6"/>
          </a:effectRef>
          <a:fontRef idx="minor">
            <a:schemeClr val="dk1"/>
          </a:fontRef>
        </p:style>
        <p:txBody>
          <a:bodyPr>
            <a:normAutofit/>
          </a:bodyPr>
          <a:lstStyle/>
          <a:p>
            <a:r>
              <a:rPr lang="en-US" sz="2000" dirty="0" smtClean="0"/>
              <a:t>Yes from plants . All organisms needs food. </a:t>
            </a:r>
          </a:p>
          <a:p>
            <a:r>
              <a:rPr lang="en-US" sz="2000" dirty="0" smtClean="0"/>
              <a:t>We all know that plants prepare their own </a:t>
            </a:r>
          </a:p>
          <a:p>
            <a:pPr marL="0" indent="0">
              <a:buNone/>
            </a:pPr>
            <a:r>
              <a:rPr lang="en-US" sz="2000" dirty="0" smtClean="0"/>
              <a:t>Food . What is that mode of nutrition called?</a:t>
            </a:r>
          </a:p>
          <a:p>
            <a:pPr marL="0" indent="0">
              <a:buNone/>
            </a:pPr>
            <a:r>
              <a:rPr lang="en-US" sz="2000" dirty="0" smtClean="0"/>
              <a:t>Including humans cannot prepare their own </a:t>
            </a:r>
          </a:p>
          <a:p>
            <a:pPr marL="0" indent="0">
              <a:buNone/>
            </a:pPr>
            <a:r>
              <a:rPr lang="en-US" sz="2000" dirty="0"/>
              <a:t>f</a:t>
            </a:r>
            <a:r>
              <a:rPr lang="en-US" sz="2000" dirty="0" smtClean="0"/>
              <a:t>ood . </a:t>
            </a:r>
          </a:p>
          <a:p>
            <a:pPr marL="0" indent="0">
              <a:buNone/>
            </a:pPr>
            <a:r>
              <a:rPr lang="en-US" sz="2000" dirty="0" smtClean="0"/>
              <a:t>Why do we need food?</a:t>
            </a:r>
          </a:p>
          <a:p>
            <a:pPr marL="0" indent="0">
              <a:buNone/>
            </a:pPr>
            <a:r>
              <a:rPr lang="en-US" sz="2000" dirty="0" smtClean="0"/>
              <a:t>Yes, to get energy and this energy is utilized </a:t>
            </a:r>
          </a:p>
          <a:p>
            <a:pPr marL="0" indent="0">
              <a:buNone/>
            </a:pPr>
            <a:r>
              <a:rPr lang="en-US" sz="2000" dirty="0" smtClean="0"/>
              <a:t>by us for different life sustaining activities .</a:t>
            </a:r>
          </a:p>
          <a:p>
            <a:pPr marL="0" indent="0">
              <a:buNone/>
            </a:pPr>
            <a:r>
              <a:rPr lang="en-US" sz="2000" dirty="0" smtClean="0"/>
              <a:t> </a:t>
            </a:r>
            <a:endParaRPr lang="en-US" sz="2000" dirty="0"/>
          </a:p>
        </p:txBody>
      </p:sp>
      <p:pic>
        <p:nvPicPr>
          <p:cNvPr id="4" name="Picture 3"/>
          <p:cNvPicPr>
            <a:picLocks noChangeAspect="1"/>
          </p:cNvPicPr>
          <p:nvPr/>
        </p:nvPicPr>
        <p:blipFill>
          <a:blip r:embed="rId2"/>
          <a:stretch>
            <a:fillRect/>
          </a:stretch>
        </p:blipFill>
        <p:spPr>
          <a:xfrm>
            <a:off x="6008914" y="2352003"/>
            <a:ext cx="2467428" cy="3497943"/>
          </a:xfrm>
          <a:prstGeom prst="rect">
            <a:avLst/>
          </a:prstGeom>
        </p:spPr>
      </p:pic>
      <p:pic>
        <p:nvPicPr>
          <p:cNvPr id="5" name="Picture 4"/>
          <p:cNvPicPr>
            <a:picLocks noChangeAspect="1"/>
          </p:cNvPicPr>
          <p:nvPr/>
        </p:nvPicPr>
        <p:blipFill>
          <a:blip r:embed="rId3"/>
          <a:stretch>
            <a:fillRect/>
          </a:stretch>
        </p:blipFill>
        <p:spPr>
          <a:xfrm>
            <a:off x="10048875" y="17464"/>
            <a:ext cx="2143125" cy="2143125"/>
          </a:xfrm>
          <a:prstGeom prst="rect">
            <a:avLst/>
          </a:prstGeom>
        </p:spPr>
      </p:pic>
    </p:spTree>
    <p:extLst>
      <p:ext uri="{BB962C8B-B14F-4D97-AF65-F5344CB8AC3E}">
        <p14:creationId xmlns:p14="http://schemas.microsoft.com/office/powerpoint/2010/main" val="959832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4743" y="638629"/>
            <a:ext cx="8379732" cy="6052457"/>
          </a:xfrm>
          <a:prstGeom prst="rect">
            <a:avLst/>
          </a:prstGeom>
          <a:effectLst>
            <a:glow rad="228600">
              <a:schemeClr val="accent2">
                <a:satMod val="175000"/>
                <a:alpha val="40000"/>
              </a:schemeClr>
            </a:glow>
          </a:effectLst>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4063220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8"/>
            <a:ext cx="8596668" cy="4267201"/>
          </a:xfrm>
          <a:effectLst>
            <a:glow rad="2286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solidFill>
                  <a:srgbClr val="99FF66"/>
                </a:solidFill>
              </a:rPr>
              <a:t>Sources of irrigation are </a:t>
            </a:r>
            <a:br>
              <a:rPr lang="en-US" dirty="0" smtClean="0">
                <a:solidFill>
                  <a:srgbClr val="99FF66"/>
                </a:solidFill>
              </a:rPr>
            </a:br>
            <a:r>
              <a:rPr lang="en-US" dirty="0" smtClean="0">
                <a:solidFill>
                  <a:srgbClr val="FFFF00"/>
                </a:solidFill>
              </a:rPr>
              <a:t>wells,</a:t>
            </a:r>
            <a:br>
              <a:rPr lang="en-US" dirty="0" smtClean="0">
                <a:solidFill>
                  <a:srgbClr val="FFFF00"/>
                </a:solidFill>
              </a:rPr>
            </a:br>
            <a:r>
              <a:rPr lang="en-US" dirty="0" smtClean="0">
                <a:solidFill>
                  <a:srgbClr val="FFFF00"/>
                </a:solidFill>
              </a:rPr>
              <a:t> tube wells,</a:t>
            </a:r>
            <a:br>
              <a:rPr lang="en-US" dirty="0" smtClean="0">
                <a:solidFill>
                  <a:srgbClr val="FFFF00"/>
                </a:solidFill>
              </a:rPr>
            </a:br>
            <a:r>
              <a:rPr lang="en-US" dirty="0" smtClean="0">
                <a:solidFill>
                  <a:srgbClr val="FFFF00"/>
                </a:solidFill>
              </a:rPr>
              <a:t> rivers,</a:t>
            </a:r>
            <a:br>
              <a:rPr lang="en-US" dirty="0" smtClean="0">
                <a:solidFill>
                  <a:srgbClr val="FFFF00"/>
                </a:solidFill>
              </a:rPr>
            </a:br>
            <a:r>
              <a:rPr lang="en-US" dirty="0" smtClean="0">
                <a:solidFill>
                  <a:srgbClr val="FFFF00"/>
                </a:solidFill>
              </a:rPr>
              <a:t> lakes,</a:t>
            </a:r>
            <a:br>
              <a:rPr lang="en-US" dirty="0" smtClean="0">
                <a:solidFill>
                  <a:srgbClr val="FFFF00"/>
                </a:solidFill>
              </a:rPr>
            </a:br>
            <a:r>
              <a:rPr lang="en-US" dirty="0" smtClean="0">
                <a:solidFill>
                  <a:srgbClr val="FFFF00"/>
                </a:solidFill>
              </a:rPr>
              <a:t> dams,</a:t>
            </a:r>
            <a:br>
              <a:rPr lang="en-US" dirty="0" smtClean="0">
                <a:solidFill>
                  <a:srgbClr val="FFFF00"/>
                </a:solidFill>
              </a:rPr>
            </a:br>
            <a:r>
              <a:rPr lang="en-US" dirty="0" smtClean="0">
                <a:solidFill>
                  <a:srgbClr val="FFFF00"/>
                </a:solidFill>
              </a:rPr>
              <a:t> canals , </a:t>
            </a:r>
            <a:br>
              <a:rPr lang="en-US" dirty="0" smtClean="0">
                <a:solidFill>
                  <a:srgbClr val="FFFF00"/>
                </a:solidFill>
              </a:rPr>
            </a:br>
            <a:r>
              <a:rPr lang="en-US" dirty="0" smtClean="0">
                <a:solidFill>
                  <a:srgbClr val="FFFF00"/>
                </a:solidFill>
              </a:rPr>
              <a:t>ponds.</a:t>
            </a:r>
            <a:endParaRPr lang="en-US" dirty="0">
              <a:solidFill>
                <a:srgbClr val="FFFF00"/>
              </a:solidFill>
            </a:endParaRPr>
          </a:p>
        </p:txBody>
      </p:sp>
      <p:sp>
        <p:nvSpPr>
          <p:cNvPr id="3" name="Content Placeholder 2"/>
          <p:cNvSpPr>
            <a:spLocks noGrp="1"/>
          </p:cNvSpPr>
          <p:nvPr>
            <p:ph idx="1"/>
          </p:nvPr>
        </p:nvSpPr>
        <p:spPr>
          <a:xfrm>
            <a:off x="677334" y="5718629"/>
            <a:ext cx="8596668" cy="322733"/>
          </a:xfrm>
        </p:spPr>
        <p:style>
          <a:lnRef idx="1">
            <a:schemeClr val="accent5"/>
          </a:lnRef>
          <a:fillRef idx="3">
            <a:schemeClr val="accent5"/>
          </a:fillRef>
          <a:effectRef idx="2">
            <a:schemeClr val="accent5"/>
          </a:effectRef>
          <a:fontRef idx="minor">
            <a:schemeClr val="lt1"/>
          </a:fontRef>
        </p:style>
        <p:txBody>
          <a:bodyPr>
            <a:normAutofit fontScale="92500" lnSpcReduction="20000"/>
          </a:bodyPr>
          <a:lstStyle/>
          <a:p>
            <a:endParaRPr lang="en-US" dirty="0"/>
          </a:p>
        </p:txBody>
      </p:sp>
      <p:pic>
        <p:nvPicPr>
          <p:cNvPr id="4" name="Picture 3"/>
          <p:cNvPicPr>
            <a:picLocks noChangeAspect="1"/>
          </p:cNvPicPr>
          <p:nvPr/>
        </p:nvPicPr>
        <p:blipFill>
          <a:blip r:embed="rId2"/>
          <a:stretch>
            <a:fillRect/>
          </a:stretch>
        </p:blipFill>
        <p:spPr>
          <a:xfrm>
            <a:off x="10048875" y="0"/>
            <a:ext cx="2143125" cy="2143125"/>
          </a:xfrm>
          <a:prstGeom prst="rect">
            <a:avLst/>
          </a:prstGeom>
        </p:spPr>
      </p:pic>
    </p:spTree>
    <p:extLst>
      <p:ext uri="{BB962C8B-B14F-4D97-AF65-F5344CB8AC3E}">
        <p14:creationId xmlns:p14="http://schemas.microsoft.com/office/powerpoint/2010/main" val="25268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38629"/>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Traditional method of irrigation </a:t>
            </a:r>
            <a:endParaRPr lang="en-US" dirty="0"/>
          </a:p>
        </p:txBody>
      </p:sp>
      <p:pic>
        <p:nvPicPr>
          <p:cNvPr id="4" name="Content Placeholder 3"/>
          <p:cNvPicPr>
            <a:picLocks noGrp="1" noChangeAspect="1"/>
          </p:cNvPicPr>
          <p:nvPr>
            <p:ph idx="1"/>
          </p:nvPr>
        </p:nvPicPr>
        <p:blipFill>
          <a:blip r:embed="rId2"/>
          <a:stretch>
            <a:fillRect/>
          </a:stretch>
        </p:blipFill>
        <p:spPr>
          <a:xfrm>
            <a:off x="909561" y="1422400"/>
            <a:ext cx="8060267" cy="5435600"/>
          </a:xfrm>
          <a:prstGeom prst="rect">
            <a:avLst/>
          </a:prstGeom>
        </p:spPr>
      </p:pic>
      <p:pic>
        <p:nvPicPr>
          <p:cNvPr id="5" name="Picture 4"/>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3434461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46743"/>
            <a:ext cx="7271657" cy="7708446"/>
          </a:xfrm>
          <a:prstGeom prst="rect">
            <a:avLst/>
          </a:prstGeom>
        </p:spPr>
      </p:pic>
      <p:pic>
        <p:nvPicPr>
          <p:cNvPr id="3" name="Picture 2"/>
          <p:cNvPicPr>
            <a:picLocks noChangeAspect="1"/>
          </p:cNvPicPr>
          <p:nvPr/>
        </p:nvPicPr>
        <p:blipFill>
          <a:blip r:embed="rId3"/>
          <a:stretch>
            <a:fillRect/>
          </a:stretch>
        </p:blipFill>
        <p:spPr>
          <a:xfrm>
            <a:off x="9901237" y="0"/>
            <a:ext cx="2143125" cy="2143125"/>
          </a:xfrm>
          <a:prstGeom prst="rect">
            <a:avLst/>
          </a:prstGeom>
        </p:spPr>
      </p:pic>
    </p:spTree>
    <p:extLst>
      <p:ext uri="{BB962C8B-B14F-4D97-AF65-F5344CB8AC3E}">
        <p14:creationId xmlns:p14="http://schemas.microsoft.com/office/powerpoint/2010/main" val="3722713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657" y="0"/>
            <a:ext cx="8974818" cy="6858000"/>
          </a:xfrm>
          <a:prstGeom prst="rect">
            <a:avLst/>
          </a:prstGeom>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3911944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200" y="0"/>
            <a:ext cx="8931275" cy="6858000"/>
          </a:xfrm>
          <a:prstGeom prst="rect">
            <a:avLst/>
          </a:prstGeom>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523683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442857" cy="5291138"/>
          </a:xfrm>
          <a:prstGeom prst="rect">
            <a:avLst/>
          </a:prstGeom>
          <a:effectLst>
            <a:glow rad="228600">
              <a:schemeClr val="accent2">
                <a:satMod val="175000"/>
                <a:alpha val="40000"/>
              </a:schemeClr>
            </a:glow>
          </a:effectLst>
          <a:scene3d>
            <a:camera prst="perspectiveLeft"/>
            <a:lightRig rig="threePt" dir="t"/>
          </a:scene3d>
        </p:spPr>
      </p:pic>
      <p:pic>
        <p:nvPicPr>
          <p:cNvPr id="3" name="Picture 2"/>
          <p:cNvPicPr>
            <a:picLocks noChangeAspect="1"/>
          </p:cNvPicPr>
          <p:nvPr/>
        </p:nvPicPr>
        <p:blipFill>
          <a:blip r:embed="rId3"/>
          <a:stretch>
            <a:fillRect/>
          </a:stretch>
        </p:blipFill>
        <p:spPr>
          <a:xfrm>
            <a:off x="5783943" y="1592035"/>
            <a:ext cx="5029200" cy="5067300"/>
          </a:xfrm>
          <a:prstGeom prst="rect">
            <a:avLst/>
          </a:prstGeom>
          <a:effectLst>
            <a:glow rad="228600">
              <a:schemeClr val="accent6">
                <a:satMod val="175000"/>
                <a:alpha val="40000"/>
              </a:schemeClr>
            </a:glow>
            <a:reflection blurRad="6350" stA="50000" endA="300" endPos="90000" dir="5400000" sy="-100000" algn="bl" rotWithShape="0"/>
          </a:effectLst>
          <a:scene3d>
            <a:camera prst="isometricOffAxis2Left"/>
            <a:lightRig rig="threePt" dir="t"/>
          </a:scene3d>
        </p:spPr>
      </p:pic>
      <p:pic>
        <p:nvPicPr>
          <p:cNvPr id="4" name="Picture 3"/>
          <p:cNvPicPr>
            <a:picLocks noChangeAspect="1"/>
          </p:cNvPicPr>
          <p:nvPr/>
        </p:nvPicPr>
        <p:blipFill>
          <a:blip r:embed="rId4"/>
          <a:stretch>
            <a:fillRect/>
          </a:stretch>
        </p:blipFill>
        <p:spPr>
          <a:xfrm>
            <a:off x="10813143" y="0"/>
            <a:ext cx="1430792" cy="1430792"/>
          </a:xfrm>
          <a:prstGeom prst="rect">
            <a:avLst/>
          </a:prstGeom>
        </p:spPr>
      </p:pic>
    </p:spTree>
    <p:extLst>
      <p:ext uri="{BB962C8B-B14F-4D97-AF65-F5344CB8AC3E}">
        <p14:creationId xmlns:p14="http://schemas.microsoft.com/office/powerpoint/2010/main" val="2964977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1200" y="741362"/>
            <a:ext cx="8437789" cy="5151438"/>
          </a:xfrm>
          <a:prstGeom prst="rect">
            <a:avLst/>
          </a:prstGeom>
          <a:effectLst>
            <a:glow rad="228600">
              <a:schemeClr val="accent1">
                <a:satMod val="175000"/>
                <a:alpha val="40000"/>
              </a:schemeClr>
            </a:glow>
          </a:effectLst>
        </p:spPr>
      </p:pic>
      <p:pic>
        <p:nvPicPr>
          <p:cNvPr id="3" name="Picture 2"/>
          <p:cNvPicPr>
            <a:picLocks noChangeAspect="1"/>
          </p:cNvPicPr>
          <p:nvPr/>
        </p:nvPicPr>
        <p:blipFill>
          <a:blip r:embed="rId3"/>
          <a:stretch>
            <a:fillRect/>
          </a:stretch>
        </p:blipFill>
        <p:spPr>
          <a:xfrm>
            <a:off x="8281307" y="3802743"/>
            <a:ext cx="2857500" cy="3055257"/>
          </a:xfrm>
          <a:prstGeom prst="rect">
            <a:avLst/>
          </a:prstGeom>
          <a:effectLst>
            <a:glow rad="228600">
              <a:schemeClr val="accent4">
                <a:satMod val="175000"/>
                <a:alpha val="40000"/>
              </a:schemeClr>
            </a:glow>
          </a:effectLst>
          <a:scene3d>
            <a:camera prst="perspectiveAbove"/>
            <a:lightRig rig="threePt" dir="t"/>
          </a:scene3d>
        </p:spPr>
      </p:pic>
      <p:pic>
        <p:nvPicPr>
          <p:cNvPr id="4" name="Picture 3"/>
          <p:cNvPicPr>
            <a:picLocks noChangeAspect="1"/>
          </p:cNvPicPr>
          <p:nvPr/>
        </p:nvPicPr>
        <p:blipFill>
          <a:blip r:embed="rId4"/>
          <a:stretch>
            <a:fillRect/>
          </a:stretch>
        </p:blipFill>
        <p:spPr>
          <a:xfrm>
            <a:off x="823686" y="4432980"/>
            <a:ext cx="3810000" cy="2425020"/>
          </a:xfrm>
          <a:prstGeom prst="rect">
            <a:avLst/>
          </a:prstGeom>
          <a:effectLst>
            <a:glow rad="228600">
              <a:schemeClr val="accent3">
                <a:satMod val="175000"/>
                <a:alpha val="40000"/>
              </a:schemeClr>
            </a:glow>
          </a:effectLst>
          <a:scene3d>
            <a:camera prst="perspectiveHeroicExtremeLeftFacing"/>
            <a:lightRig rig="threePt" dir="t"/>
          </a:scene3d>
        </p:spPr>
      </p:pic>
      <p:pic>
        <p:nvPicPr>
          <p:cNvPr id="5" name="Picture 4"/>
          <p:cNvPicPr>
            <a:picLocks noChangeAspect="1"/>
          </p:cNvPicPr>
          <p:nvPr/>
        </p:nvPicPr>
        <p:blipFill>
          <a:blip r:embed="rId5"/>
          <a:stretch>
            <a:fillRect/>
          </a:stretch>
        </p:blipFill>
        <p:spPr>
          <a:xfrm>
            <a:off x="10664145" y="-22566"/>
            <a:ext cx="1527855" cy="1527855"/>
          </a:xfrm>
          <a:prstGeom prst="rect">
            <a:avLst/>
          </a:prstGeom>
        </p:spPr>
      </p:pic>
    </p:spTree>
    <p:extLst>
      <p:ext uri="{BB962C8B-B14F-4D97-AF65-F5344CB8AC3E}">
        <p14:creationId xmlns:p14="http://schemas.microsoft.com/office/powerpoint/2010/main" val="3214646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29" y="406401"/>
            <a:ext cx="9158514" cy="6212114"/>
          </a:xfrm>
          <a:prstGeom prst="rect">
            <a:avLst/>
          </a:prstGeom>
          <a:effectLst>
            <a:glow rad="228600">
              <a:schemeClr val="accent2">
                <a:satMod val="175000"/>
                <a:alpha val="40000"/>
              </a:schemeClr>
            </a:glow>
          </a:effectLst>
        </p:spPr>
      </p:pic>
      <p:pic>
        <p:nvPicPr>
          <p:cNvPr id="3" name="Picture 2"/>
          <p:cNvPicPr>
            <a:picLocks noChangeAspect="1"/>
          </p:cNvPicPr>
          <p:nvPr/>
        </p:nvPicPr>
        <p:blipFill>
          <a:blip r:embed="rId3"/>
          <a:stretch>
            <a:fillRect/>
          </a:stretch>
        </p:blipFill>
        <p:spPr>
          <a:xfrm>
            <a:off x="10802257" y="0"/>
            <a:ext cx="1271134" cy="1271134"/>
          </a:xfrm>
          <a:prstGeom prst="rect">
            <a:avLst/>
          </a:prstGeom>
        </p:spPr>
      </p:pic>
    </p:spTree>
    <p:extLst>
      <p:ext uri="{BB962C8B-B14F-4D97-AF65-F5344CB8AC3E}">
        <p14:creationId xmlns:p14="http://schemas.microsoft.com/office/powerpoint/2010/main" val="377490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6687" y="725715"/>
            <a:ext cx="5210627" cy="5892800"/>
          </a:xfrm>
          <a:prstGeom prst="rect">
            <a:avLst/>
          </a:prstGeom>
          <a:effectLst>
            <a:glow rad="228600">
              <a:schemeClr val="accent2">
                <a:satMod val="175000"/>
                <a:alpha val="40000"/>
              </a:schemeClr>
            </a:glow>
          </a:effectLst>
        </p:spPr>
      </p:pic>
      <p:pic>
        <p:nvPicPr>
          <p:cNvPr id="3" name="Picture 2"/>
          <p:cNvPicPr>
            <a:picLocks noChangeAspect="1"/>
          </p:cNvPicPr>
          <p:nvPr/>
        </p:nvPicPr>
        <p:blipFill>
          <a:blip r:embed="rId3"/>
          <a:stretch>
            <a:fillRect/>
          </a:stretch>
        </p:blipFill>
        <p:spPr>
          <a:xfrm>
            <a:off x="6110514" y="1393371"/>
            <a:ext cx="5471886" cy="5464629"/>
          </a:xfrm>
          <a:prstGeom prst="rect">
            <a:avLst/>
          </a:prstGeom>
        </p:spPr>
      </p:pic>
      <p:pic>
        <p:nvPicPr>
          <p:cNvPr id="4" name="Picture 3"/>
          <p:cNvPicPr>
            <a:picLocks noChangeAspect="1"/>
          </p:cNvPicPr>
          <p:nvPr/>
        </p:nvPicPr>
        <p:blipFill>
          <a:blip r:embed="rId4"/>
          <a:stretch>
            <a:fillRect/>
          </a:stretch>
        </p:blipFill>
        <p:spPr>
          <a:xfrm>
            <a:off x="10032998" y="0"/>
            <a:ext cx="1125992" cy="1125992"/>
          </a:xfrm>
          <a:prstGeom prst="rect">
            <a:avLst/>
          </a:prstGeom>
        </p:spPr>
      </p:pic>
    </p:spTree>
    <p:extLst>
      <p:ext uri="{BB962C8B-B14F-4D97-AF65-F5344CB8AC3E}">
        <p14:creationId xmlns:p14="http://schemas.microsoft.com/office/powerpoint/2010/main" val="3635813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1550989"/>
          </a:xfrm>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dirty="0" smtClean="0">
                <a:solidFill>
                  <a:srgbClr val="FF0000"/>
                </a:solidFill>
                <a:latin typeface="Comic Sans MS" panose="030F0702030302020204" pitchFamily="66" charset="0"/>
              </a:rPr>
              <a:t>Since we all need food how can we provide the food to large number of people in our country</a:t>
            </a:r>
            <a:endParaRPr lang="en-US" dirty="0">
              <a:solidFill>
                <a:srgbClr val="FF0000"/>
              </a:solidFill>
              <a:latin typeface="Comic Sans MS" panose="030F0702030302020204" pitchFamily="66" charset="0"/>
            </a:endParaRPr>
          </a:p>
        </p:txBody>
      </p:sp>
      <p:sp>
        <p:nvSpPr>
          <p:cNvPr id="3" name="Content Placeholder 2"/>
          <p:cNvSpPr>
            <a:spLocks noGrp="1"/>
          </p:cNvSpPr>
          <p:nvPr>
            <p:ph idx="1"/>
          </p:nvPr>
        </p:nvSpPr>
        <p:spPr/>
        <p:txBody>
          <a:bodyPr>
            <a:normAutofit/>
          </a:bodyPr>
          <a:lstStyle/>
          <a:p>
            <a:r>
              <a:rPr lang="en-US" sz="2400" dirty="0" smtClean="0">
                <a:latin typeface="Comic Sans MS" panose="030F0702030302020204" pitchFamily="66" charset="0"/>
              </a:rPr>
              <a:t>Food has to be produced in large scale .</a:t>
            </a:r>
          </a:p>
          <a:p>
            <a:r>
              <a:rPr lang="en-US" sz="2400" dirty="0" smtClean="0">
                <a:solidFill>
                  <a:srgbClr val="14027E"/>
                </a:solidFill>
                <a:latin typeface="Comic Sans MS" panose="030F0702030302020204" pitchFamily="66" charset="0"/>
              </a:rPr>
              <a:t>In order to provide food for large population-regular production , proper management, and distribution is necessary.</a:t>
            </a:r>
          </a:p>
          <a:p>
            <a:r>
              <a:rPr lang="en-US" sz="4800" dirty="0" smtClean="0">
                <a:solidFill>
                  <a:srgbClr val="00B050"/>
                </a:solidFill>
                <a:latin typeface="Comic Sans MS" panose="030F0702030302020204" pitchFamily="66" charset="0"/>
              </a:rPr>
              <a:t>How can that be achieved?</a:t>
            </a:r>
          </a:p>
          <a:p>
            <a:r>
              <a:rPr lang="en-US" sz="4800" dirty="0" smtClean="0">
                <a:solidFill>
                  <a:srgbClr val="00B050"/>
                </a:solidFill>
                <a:latin typeface="Comic Sans MS" panose="030F0702030302020204" pitchFamily="66" charset="0"/>
              </a:rPr>
              <a:t>So that can be done by……</a:t>
            </a:r>
            <a:endParaRPr lang="en-US" sz="4800" dirty="0">
              <a:solidFill>
                <a:srgbClr val="00B050"/>
              </a:solidFill>
              <a:latin typeface="Comic Sans MS" panose="030F0702030302020204" pitchFamily="66" charset="0"/>
            </a:endParaRPr>
          </a:p>
        </p:txBody>
      </p:sp>
      <p:pic>
        <p:nvPicPr>
          <p:cNvPr id="4" name="Picture 3"/>
          <p:cNvPicPr>
            <a:picLocks noChangeAspect="1"/>
          </p:cNvPicPr>
          <p:nvPr/>
        </p:nvPicPr>
        <p:blipFill>
          <a:blip r:embed="rId2"/>
          <a:stretch>
            <a:fillRect/>
          </a:stretch>
        </p:blipFill>
        <p:spPr>
          <a:xfrm>
            <a:off x="10048875" y="0"/>
            <a:ext cx="2143125" cy="2143125"/>
          </a:xfrm>
          <a:prstGeom prst="rect">
            <a:avLst/>
          </a:prstGeom>
        </p:spPr>
      </p:pic>
    </p:spTree>
    <p:extLst>
      <p:ext uri="{BB962C8B-B14F-4D97-AF65-F5344CB8AC3E}">
        <p14:creationId xmlns:p14="http://schemas.microsoft.com/office/powerpoint/2010/main" val="1951379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34475" cy="6749143"/>
          </a:xfrm>
          <a:prstGeom prst="rect">
            <a:avLst/>
          </a:prstGeom>
        </p:spPr>
      </p:pic>
      <p:pic>
        <p:nvPicPr>
          <p:cNvPr id="3" name="Picture 2"/>
          <p:cNvPicPr>
            <a:picLocks noChangeAspect="1"/>
          </p:cNvPicPr>
          <p:nvPr/>
        </p:nvPicPr>
        <p:blipFill>
          <a:blip r:embed="rId3"/>
          <a:stretch>
            <a:fillRect/>
          </a:stretch>
        </p:blipFill>
        <p:spPr>
          <a:xfrm>
            <a:off x="11124066" y="0"/>
            <a:ext cx="1067934" cy="1067934"/>
          </a:xfrm>
          <a:prstGeom prst="rect">
            <a:avLst/>
          </a:prstGeom>
        </p:spPr>
      </p:pic>
    </p:spTree>
    <p:extLst>
      <p:ext uri="{BB962C8B-B14F-4D97-AF65-F5344CB8AC3E}">
        <p14:creationId xmlns:p14="http://schemas.microsoft.com/office/powerpoint/2010/main" val="1564756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197" y="303211"/>
            <a:ext cx="4655003" cy="3000375"/>
          </a:xfrm>
          <a:prstGeom prst="rect">
            <a:avLst/>
          </a:prstGeom>
          <a:effectLst>
            <a:glow rad="228600">
              <a:schemeClr val="accent2">
                <a:satMod val="175000"/>
                <a:alpha val="40000"/>
              </a:schemeClr>
            </a:glow>
          </a:effectLst>
        </p:spPr>
      </p:pic>
      <p:sp>
        <p:nvSpPr>
          <p:cNvPr id="3" name="Rectangle 2"/>
          <p:cNvSpPr/>
          <p:nvPr/>
        </p:nvSpPr>
        <p:spPr>
          <a:xfrm>
            <a:off x="120197" y="3660339"/>
            <a:ext cx="6096000" cy="2585323"/>
          </a:xfrm>
          <a:prstGeom prst="rect">
            <a:avLst/>
          </a:prstGeom>
          <a:effectLst>
            <a:glow rad="228600">
              <a:schemeClr val="accent6">
                <a:satMod val="175000"/>
                <a:alpha val="40000"/>
              </a:schemeClr>
            </a:glow>
            <a:outerShdw blurRad="50800" dist="381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a:spAutoFit/>
          </a:bodyPr>
          <a:lstStyle/>
          <a:p>
            <a:r>
              <a:rPr lang="en-US" dirty="0"/>
              <a:t>Threshing is the process of separation of grain from the stalk on which it develops and from the chaff or unit that covers it. In the process, the edible part of the crop is loosened but not the fiber part. It is done after harvesting and before winnowing. The technique that was used in old times was striking the harvested ears of grain with a thrash and this </a:t>
            </a:r>
            <a:r>
              <a:rPr lang="en-US" dirty="0" smtClean="0"/>
              <a:t>or </a:t>
            </a:r>
            <a:r>
              <a:rPr lang="en-US" dirty="0"/>
              <a:t>bulls trod out the grain from stalks</a:t>
            </a:r>
            <a:r>
              <a:rPr lang="en-US" dirty="0" smtClean="0"/>
              <a:t>.</a:t>
            </a:r>
            <a:r>
              <a:rPr lang="en-US" dirty="0"/>
              <a:t> was done manually. Alternatively, horses, donkeys </a:t>
            </a:r>
          </a:p>
        </p:txBody>
      </p:sp>
      <p:sp>
        <p:nvSpPr>
          <p:cNvPr id="4" name="Rectangle 3"/>
          <p:cNvSpPr/>
          <p:nvPr/>
        </p:nvSpPr>
        <p:spPr>
          <a:xfrm>
            <a:off x="4859110" y="57152"/>
            <a:ext cx="2714173" cy="1323439"/>
          </a:xfrm>
          <a:prstGeom prst="rect">
            <a:avLst/>
          </a:prstGeom>
        </p:spPr>
        <p:txBody>
          <a:bodyPr wrap="square">
            <a:spAutoFit/>
          </a:bodyPr>
          <a:lstStyle/>
          <a:p>
            <a:r>
              <a:rPr lang="en-US" sz="4000" b="1" dirty="0">
                <a:solidFill>
                  <a:srgbClr val="813588"/>
                </a:solidFill>
                <a:latin typeface="Roboto"/>
              </a:rPr>
              <a:t>Threshing:</a:t>
            </a:r>
            <a:endParaRPr lang="en-US" sz="4000" b="0" i="0" dirty="0">
              <a:solidFill>
                <a:srgbClr val="813588"/>
              </a:solidFill>
              <a:effectLst/>
              <a:latin typeface="Roboto"/>
            </a:endParaRPr>
          </a:p>
        </p:txBody>
      </p:sp>
      <p:pic>
        <p:nvPicPr>
          <p:cNvPr id="5" name="Picture 4"/>
          <p:cNvPicPr>
            <a:picLocks noChangeAspect="1"/>
          </p:cNvPicPr>
          <p:nvPr/>
        </p:nvPicPr>
        <p:blipFill rotWithShape="1">
          <a:blip r:embed="rId3"/>
          <a:srcRect t="17353"/>
          <a:stretch/>
        </p:blipFill>
        <p:spPr>
          <a:xfrm>
            <a:off x="6451600" y="2220687"/>
            <a:ext cx="5471886" cy="4637314"/>
          </a:xfrm>
          <a:prstGeom prst="rect">
            <a:avLst/>
          </a:prstGeom>
        </p:spPr>
      </p:pic>
      <p:pic>
        <p:nvPicPr>
          <p:cNvPr id="6" name="Picture 5"/>
          <p:cNvPicPr>
            <a:picLocks noChangeAspect="1"/>
          </p:cNvPicPr>
          <p:nvPr/>
        </p:nvPicPr>
        <p:blipFill>
          <a:blip r:embed="rId4"/>
          <a:stretch>
            <a:fillRect/>
          </a:stretch>
        </p:blipFill>
        <p:spPr>
          <a:xfrm>
            <a:off x="9780361" y="16348"/>
            <a:ext cx="2143125" cy="2143125"/>
          </a:xfrm>
          <a:prstGeom prst="rect">
            <a:avLst/>
          </a:prstGeom>
        </p:spPr>
      </p:pic>
    </p:spTree>
    <p:extLst>
      <p:ext uri="{BB962C8B-B14F-4D97-AF65-F5344CB8AC3E}">
        <p14:creationId xmlns:p14="http://schemas.microsoft.com/office/powerpoint/2010/main" val="2517979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2133600"/>
          </a:xfrm>
        </p:spPr>
        <p:style>
          <a:lnRef idx="3">
            <a:schemeClr val="lt1"/>
          </a:lnRef>
          <a:fillRef idx="1">
            <a:schemeClr val="dk1"/>
          </a:fillRef>
          <a:effectRef idx="1">
            <a:schemeClr val="dk1"/>
          </a:effectRef>
          <a:fontRef idx="minor">
            <a:schemeClr val="lt1"/>
          </a:fontRef>
        </p:style>
        <p:txBody>
          <a:bodyPr>
            <a:normAutofit fontScale="90000"/>
          </a:bodyPr>
          <a:lstStyle/>
          <a:p>
            <a:r>
              <a:rPr lang="en-US" dirty="0" smtClean="0"/>
              <a:t>Threshing can be carried out by machine  called combine . </a:t>
            </a:r>
            <a:br>
              <a:rPr lang="en-US" dirty="0" smtClean="0"/>
            </a:br>
            <a:r>
              <a:rPr lang="en-US" dirty="0" smtClean="0"/>
              <a:t>This is in fact act both as harvester as well as thresher. </a:t>
            </a:r>
            <a:endParaRPr lang="en-US" dirty="0"/>
          </a:p>
        </p:txBody>
      </p:sp>
      <p:pic>
        <p:nvPicPr>
          <p:cNvPr id="4" name="Content Placeholder 3"/>
          <p:cNvPicPr>
            <a:picLocks noGrp="1" noChangeAspect="1"/>
          </p:cNvPicPr>
          <p:nvPr>
            <p:ph idx="1"/>
          </p:nvPr>
        </p:nvPicPr>
        <p:blipFill>
          <a:blip r:embed="rId2"/>
          <a:stretch>
            <a:fillRect/>
          </a:stretch>
        </p:blipFill>
        <p:spPr>
          <a:xfrm>
            <a:off x="1057728" y="2743200"/>
            <a:ext cx="4643437" cy="3095625"/>
          </a:xfrm>
          <a:prstGeom prst="rect">
            <a:avLst/>
          </a:prstGeom>
          <a:effectLst>
            <a:glow rad="228600">
              <a:schemeClr val="accent3">
                <a:satMod val="175000"/>
                <a:alpha val="40000"/>
              </a:schemeClr>
            </a:glow>
            <a:reflection blurRad="6350" stA="50000" endA="300" endPos="38500" dist="50800" dir="5400000" sy="-100000" algn="bl" rotWithShape="0"/>
          </a:effectLst>
        </p:spPr>
      </p:pic>
      <p:pic>
        <p:nvPicPr>
          <p:cNvPr id="5" name="Picture 4"/>
          <p:cNvPicPr>
            <a:picLocks noChangeAspect="1"/>
          </p:cNvPicPr>
          <p:nvPr/>
        </p:nvPicPr>
        <p:blipFill rotWithShape="1">
          <a:blip r:embed="rId3"/>
          <a:srcRect t="16410" b="16165"/>
          <a:stretch/>
        </p:blipFill>
        <p:spPr>
          <a:xfrm>
            <a:off x="6081559" y="3497942"/>
            <a:ext cx="4762500" cy="2743200"/>
          </a:xfrm>
          <a:prstGeom prst="rect">
            <a:avLst/>
          </a:prstGeom>
          <a:effectLst>
            <a:glow rad="228600">
              <a:schemeClr val="accent5">
                <a:satMod val="175000"/>
                <a:alpha val="40000"/>
              </a:schemeClr>
            </a:glow>
            <a:reflection blurRad="6350" stA="50000" endA="300" endPos="90000" dir="5400000" sy="-100000" algn="bl" rotWithShape="0"/>
          </a:effectLst>
        </p:spPr>
      </p:pic>
      <p:pic>
        <p:nvPicPr>
          <p:cNvPr id="6" name="Picture 5"/>
          <p:cNvPicPr>
            <a:picLocks noChangeAspect="1"/>
          </p:cNvPicPr>
          <p:nvPr/>
        </p:nvPicPr>
        <p:blipFill>
          <a:blip r:embed="rId4"/>
          <a:stretch>
            <a:fillRect/>
          </a:stretch>
        </p:blipFill>
        <p:spPr>
          <a:xfrm>
            <a:off x="9772496" y="0"/>
            <a:ext cx="2143125" cy="2143125"/>
          </a:xfrm>
          <a:prstGeom prst="rect">
            <a:avLst/>
          </a:prstGeom>
        </p:spPr>
      </p:pic>
    </p:spTree>
    <p:extLst>
      <p:ext uri="{BB962C8B-B14F-4D97-AF65-F5344CB8AC3E}">
        <p14:creationId xmlns:p14="http://schemas.microsoft.com/office/powerpoint/2010/main" val="1441028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29486" cy="6857999"/>
          </a:xfrm>
          <a:prstGeom prst="rect">
            <a:avLst/>
          </a:prstGeom>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174087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7090228" cy="6749143"/>
          </a:xfrm>
          <a:prstGeom prst="rect">
            <a:avLst/>
          </a:prstGeom>
        </p:spPr>
      </p:pic>
      <p:pic>
        <p:nvPicPr>
          <p:cNvPr id="3" name="Picture 2"/>
          <p:cNvPicPr>
            <a:picLocks noChangeAspect="1"/>
          </p:cNvPicPr>
          <p:nvPr/>
        </p:nvPicPr>
        <p:blipFill>
          <a:blip r:embed="rId3"/>
          <a:stretch>
            <a:fillRect/>
          </a:stretch>
        </p:blipFill>
        <p:spPr>
          <a:xfrm>
            <a:off x="7341506" y="3103788"/>
            <a:ext cx="4545693" cy="3754212"/>
          </a:xfrm>
          <a:prstGeom prst="rect">
            <a:avLst/>
          </a:prstGeom>
        </p:spPr>
      </p:pic>
      <p:pic>
        <p:nvPicPr>
          <p:cNvPr id="4" name="Picture 3"/>
          <p:cNvPicPr>
            <a:picLocks noChangeAspect="1"/>
          </p:cNvPicPr>
          <p:nvPr/>
        </p:nvPicPr>
        <p:blipFill>
          <a:blip r:embed="rId4"/>
          <a:stretch>
            <a:fillRect/>
          </a:stretch>
        </p:blipFill>
        <p:spPr>
          <a:xfrm>
            <a:off x="10482942" y="0"/>
            <a:ext cx="1517877" cy="1517877"/>
          </a:xfrm>
          <a:prstGeom prst="rect">
            <a:avLst/>
          </a:prstGeom>
        </p:spPr>
      </p:pic>
    </p:spTree>
    <p:extLst>
      <p:ext uri="{BB962C8B-B14F-4D97-AF65-F5344CB8AC3E}">
        <p14:creationId xmlns:p14="http://schemas.microsoft.com/office/powerpoint/2010/main" val="1922858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6364"/>
          <a:stretch/>
        </p:blipFill>
        <p:spPr>
          <a:xfrm>
            <a:off x="595086" y="943430"/>
            <a:ext cx="8481332" cy="5341256"/>
          </a:xfrm>
          <a:prstGeom prst="rect">
            <a:avLst/>
          </a:prstGeom>
          <a:effectLst>
            <a:glow rad="228600">
              <a:schemeClr val="accent2">
                <a:satMod val="175000"/>
                <a:alpha val="40000"/>
              </a:schemeClr>
            </a:glow>
          </a:effectLst>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3608679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1843314" y="335846"/>
            <a:ext cx="7300686" cy="6186309"/>
          </a:xfrm>
          <a:prstGeom prst="rect">
            <a:avLst/>
          </a:prstGeom>
          <a:effectLst>
            <a:glow rad="228600">
              <a:schemeClr val="accent5">
                <a:satMod val="175000"/>
                <a:alpha val="40000"/>
              </a:schemeClr>
            </a:glow>
            <a:outerShdw blurRad="50800" dist="381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Harvest Festivals Of India Calendar</a:t>
            </a:r>
          </a:p>
          <a:p>
            <a:r>
              <a:rPr lang="en-US" dirty="0"/>
              <a:t>Here is the list of harvest festivals of India with dates on which they are celebrated. Take a look!</a:t>
            </a:r>
          </a:p>
          <a:p>
            <a:endParaRPr lang="en-US" dirty="0"/>
          </a:p>
          <a:p>
            <a:r>
              <a:rPr lang="en-US" dirty="0"/>
              <a:t>Festival	Date (2020)</a:t>
            </a:r>
          </a:p>
          <a:p>
            <a:r>
              <a:rPr lang="en-US" dirty="0" err="1"/>
              <a:t>Makar</a:t>
            </a:r>
            <a:r>
              <a:rPr lang="en-US" dirty="0"/>
              <a:t> </a:t>
            </a:r>
            <a:r>
              <a:rPr lang="en-US" dirty="0" err="1"/>
              <a:t>Sankranti</a:t>
            </a:r>
            <a:r>
              <a:rPr lang="en-US" dirty="0"/>
              <a:t>	15th January</a:t>
            </a:r>
          </a:p>
          <a:p>
            <a:r>
              <a:rPr lang="en-US" dirty="0" err="1"/>
              <a:t>Baisakhi</a:t>
            </a:r>
            <a:r>
              <a:rPr lang="en-US" dirty="0"/>
              <a:t>	13th April</a:t>
            </a:r>
          </a:p>
          <a:p>
            <a:r>
              <a:rPr lang="en-US" dirty="0" err="1"/>
              <a:t>Ladakh</a:t>
            </a:r>
            <a:r>
              <a:rPr lang="en-US" dirty="0"/>
              <a:t> Harvest Festival	Yet to be announced</a:t>
            </a:r>
          </a:p>
          <a:p>
            <a:r>
              <a:rPr lang="en-US" dirty="0" err="1"/>
              <a:t>Lohri</a:t>
            </a:r>
            <a:r>
              <a:rPr lang="en-US" dirty="0"/>
              <a:t>	13th January</a:t>
            </a:r>
          </a:p>
          <a:p>
            <a:r>
              <a:rPr lang="en-US" dirty="0" err="1"/>
              <a:t>Basant</a:t>
            </a:r>
            <a:r>
              <a:rPr lang="en-US" dirty="0"/>
              <a:t> </a:t>
            </a:r>
            <a:r>
              <a:rPr lang="en-US" dirty="0" err="1"/>
              <a:t>Panchami</a:t>
            </a:r>
            <a:r>
              <a:rPr lang="en-US" dirty="0"/>
              <a:t>	29th January</a:t>
            </a:r>
          </a:p>
          <a:p>
            <a:r>
              <a:rPr lang="en-US" dirty="0" err="1"/>
              <a:t>Bhogali</a:t>
            </a:r>
            <a:r>
              <a:rPr lang="en-US" dirty="0"/>
              <a:t> </a:t>
            </a:r>
            <a:r>
              <a:rPr lang="en-US" dirty="0" err="1"/>
              <a:t>Bihu</a:t>
            </a:r>
            <a:r>
              <a:rPr lang="en-US" dirty="0"/>
              <a:t>	16th January</a:t>
            </a:r>
          </a:p>
          <a:p>
            <a:r>
              <a:rPr lang="en-US" dirty="0" err="1"/>
              <a:t>Wangala</a:t>
            </a:r>
            <a:r>
              <a:rPr lang="en-US" dirty="0"/>
              <a:t>	2nd week of November</a:t>
            </a:r>
          </a:p>
          <a:p>
            <a:r>
              <a:rPr lang="en-US" dirty="0" err="1"/>
              <a:t>Ka</a:t>
            </a:r>
            <a:r>
              <a:rPr lang="en-US" dirty="0"/>
              <a:t> </a:t>
            </a:r>
            <a:r>
              <a:rPr lang="en-US" dirty="0" err="1"/>
              <a:t>Pomblang</a:t>
            </a:r>
            <a:r>
              <a:rPr lang="en-US" dirty="0"/>
              <a:t> </a:t>
            </a:r>
            <a:r>
              <a:rPr lang="en-US" dirty="0" err="1"/>
              <a:t>Nongkrem</a:t>
            </a:r>
            <a:r>
              <a:rPr lang="en-US" dirty="0"/>
              <a:t>	2nd or 3rd week of November</a:t>
            </a:r>
          </a:p>
          <a:p>
            <a:r>
              <a:rPr lang="en-US" dirty="0" err="1"/>
              <a:t>Nuakhai</a:t>
            </a:r>
            <a:r>
              <a:rPr lang="en-US" dirty="0"/>
              <a:t>	23rd August</a:t>
            </a:r>
          </a:p>
          <a:p>
            <a:r>
              <a:rPr lang="en-US" dirty="0" err="1"/>
              <a:t>Gudi</a:t>
            </a:r>
            <a:r>
              <a:rPr lang="en-US" dirty="0"/>
              <a:t> </a:t>
            </a:r>
            <a:r>
              <a:rPr lang="en-US" dirty="0" err="1"/>
              <a:t>Padwa</a:t>
            </a:r>
            <a:r>
              <a:rPr lang="en-US" dirty="0"/>
              <a:t>	25th March</a:t>
            </a:r>
          </a:p>
          <a:p>
            <a:r>
              <a:rPr lang="en-US" dirty="0" err="1"/>
              <a:t>Nabanna</a:t>
            </a:r>
            <a:r>
              <a:rPr lang="en-US" dirty="0"/>
              <a:t>	Yet to be announced</a:t>
            </a:r>
          </a:p>
          <a:p>
            <a:r>
              <a:rPr lang="en-US" dirty="0" err="1"/>
              <a:t>Onam</a:t>
            </a:r>
            <a:r>
              <a:rPr lang="en-US" dirty="0"/>
              <a:t>	22nd August – 2nd September</a:t>
            </a:r>
          </a:p>
          <a:p>
            <a:r>
              <a:rPr lang="en-US" dirty="0" err="1"/>
              <a:t>Pongal</a:t>
            </a:r>
            <a:r>
              <a:rPr lang="en-US" dirty="0"/>
              <a:t>	15th January – 18th January</a:t>
            </a:r>
          </a:p>
          <a:p>
            <a:r>
              <a:rPr lang="en-US" dirty="0" err="1"/>
              <a:t>Ugadi</a:t>
            </a:r>
            <a:r>
              <a:rPr lang="en-US" dirty="0"/>
              <a:t>	25th March</a:t>
            </a:r>
          </a:p>
          <a:p>
            <a:r>
              <a:rPr lang="en-US" dirty="0" err="1"/>
              <a:t>Vishu</a:t>
            </a:r>
            <a:r>
              <a:rPr lang="en-US" dirty="0"/>
              <a:t>	14th April</a:t>
            </a:r>
          </a:p>
          <a:p>
            <a:r>
              <a:rPr lang="en-US" dirty="0" err="1"/>
              <a:t>Agera</a:t>
            </a:r>
            <a:r>
              <a:rPr lang="en-US" dirty="0"/>
              <a:t>	4th October</a:t>
            </a:r>
          </a:p>
          <a:p>
            <a:r>
              <a:rPr lang="en-US" dirty="0" err="1"/>
              <a:t>Dree</a:t>
            </a:r>
            <a:r>
              <a:rPr lang="en-US" dirty="0"/>
              <a:t> Festival	5th July</a:t>
            </a:r>
          </a:p>
        </p:txBody>
      </p:sp>
      <p:pic>
        <p:nvPicPr>
          <p:cNvPr id="3" name="Picture 2"/>
          <p:cNvPicPr>
            <a:picLocks noChangeAspect="1"/>
          </p:cNvPicPr>
          <p:nvPr/>
        </p:nvPicPr>
        <p:blipFill>
          <a:blip r:embed="rId2"/>
          <a:stretch>
            <a:fillRect/>
          </a:stretch>
        </p:blipFill>
        <p:spPr>
          <a:xfrm>
            <a:off x="10048875" y="0"/>
            <a:ext cx="2143125" cy="2143125"/>
          </a:xfrm>
          <a:prstGeom prst="rect">
            <a:avLst/>
          </a:prstGeom>
        </p:spPr>
      </p:pic>
    </p:spTree>
    <p:extLst>
      <p:ext uri="{BB962C8B-B14F-4D97-AF65-F5344CB8AC3E}">
        <p14:creationId xmlns:p14="http://schemas.microsoft.com/office/powerpoint/2010/main" val="642953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9943" y="275771"/>
            <a:ext cx="8684532" cy="6444343"/>
          </a:xfrm>
          <a:prstGeom prst="rect">
            <a:avLst/>
          </a:prstGeom>
          <a:effectLst>
            <a:glow rad="101600">
              <a:schemeClr val="accent4">
                <a:satMod val="175000"/>
                <a:alpha val="40000"/>
              </a:schemeClr>
            </a:glow>
            <a:softEdge rad="127000"/>
          </a:effectLst>
        </p:spPr>
      </p:pic>
      <p:pic>
        <p:nvPicPr>
          <p:cNvPr id="3" name="Picture 2"/>
          <p:cNvPicPr>
            <a:picLocks noChangeAspect="1"/>
          </p:cNvPicPr>
          <p:nvPr/>
        </p:nvPicPr>
        <p:blipFill>
          <a:blip r:embed="rId3"/>
          <a:stretch>
            <a:fillRect/>
          </a:stretch>
        </p:blipFill>
        <p:spPr>
          <a:xfrm>
            <a:off x="9901237" y="0"/>
            <a:ext cx="2143125" cy="2143125"/>
          </a:xfrm>
          <a:prstGeom prst="rect">
            <a:avLst/>
          </a:prstGeom>
        </p:spPr>
      </p:pic>
    </p:spTree>
    <p:extLst>
      <p:ext uri="{BB962C8B-B14F-4D97-AF65-F5344CB8AC3E}">
        <p14:creationId xmlns:p14="http://schemas.microsoft.com/office/powerpoint/2010/main" val="702224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929789" cy="5238525"/>
          </a:xfrm>
          <a:prstGeom prst="rect">
            <a:avLst/>
          </a:prstGeom>
          <a:effectLst>
            <a:glow rad="228600">
              <a:schemeClr val="accent3">
                <a:satMod val="175000"/>
                <a:alpha val="40000"/>
              </a:schemeClr>
            </a:glow>
          </a:effectLst>
        </p:spPr>
      </p:pic>
      <p:pic>
        <p:nvPicPr>
          <p:cNvPr id="3" name="Picture 2"/>
          <p:cNvPicPr>
            <a:picLocks noChangeAspect="1"/>
          </p:cNvPicPr>
          <p:nvPr/>
        </p:nvPicPr>
        <p:blipFill rotWithShape="1">
          <a:blip r:embed="rId3"/>
          <a:srcRect t="9594" r="3632" b="10695"/>
          <a:stretch/>
        </p:blipFill>
        <p:spPr>
          <a:xfrm>
            <a:off x="7929789" y="3106056"/>
            <a:ext cx="4368800" cy="3367315"/>
          </a:xfrm>
          <a:prstGeom prst="rect">
            <a:avLst/>
          </a:prstGeom>
          <a:effectLst>
            <a:glow rad="228600">
              <a:schemeClr val="accent2">
                <a:satMod val="175000"/>
                <a:alpha val="40000"/>
              </a:schemeClr>
            </a:glow>
            <a:softEdge rad="63500"/>
          </a:effectLst>
        </p:spPr>
      </p:pic>
      <p:pic>
        <p:nvPicPr>
          <p:cNvPr id="4" name="Picture 3"/>
          <p:cNvPicPr>
            <a:picLocks noChangeAspect="1"/>
          </p:cNvPicPr>
          <p:nvPr/>
        </p:nvPicPr>
        <p:blipFill>
          <a:blip r:embed="rId4"/>
          <a:stretch>
            <a:fillRect/>
          </a:stretch>
        </p:blipFill>
        <p:spPr>
          <a:xfrm>
            <a:off x="10993437" y="0"/>
            <a:ext cx="1198563" cy="1198563"/>
          </a:xfrm>
          <a:prstGeom prst="rect">
            <a:avLst/>
          </a:prstGeom>
        </p:spPr>
      </p:pic>
    </p:spTree>
    <p:extLst>
      <p:ext uri="{BB962C8B-B14F-4D97-AF65-F5344CB8AC3E}">
        <p14:creationId xmlns:p14="http://schemas.microsoft.com/office/powerpoint/2010/main" val="3194719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2864152" cy="1320800"/>
          </a:xfrm>
          <a:effectLst>
            <a:glow rad="635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6000" dirty="0" smtClean="0">
                <a:latin typeface="Castellar" panose="020A0402060406010301" pitchFamily="18" charset="0"/>
              </a:rPr>
              <a:t>Food </a:t>
            </a:r>
            <a:endParaRPr lang="en-US" sz="6000" dirty="0">
              <a:latin typeface="Castellar" panose="020A0402060406010301" pitchFamily="18" charset="0"/>
            </a:endParaRPr>
          </a:p>
        </p:txBody>
      </p:sp>
      <p:sp>
        <p:nvSpPr>
          <p:cNvPr id="3" name="Content Placeholder 2"/>
          <p:cNvSpPr>
            <a:spLocks noGrp="1"/>
          </p:cNvSpPr>
          <p:nvPr>
            <p:ph idx="1"/>
          </p:nvPr>
        </p:nvSpPr>
        <p:spPr>
          <a:xfrm>
            <a:off x="851505" y="1580019"/>
            <a:ext cx="8596668" cy="2367868"/>
          </a:xfrm>
          <a:effectLst>
            <a:glow rad="228600">
              <a:schemeClr val="accent6">
                <a:satMod val="175000"/>
                <a:alpha val="40000"/>
              </a:schemeClr>
            </a:glow>
            <a:softEdge rad="127000"/>
          </a:effectLst>
        </p:spPr>
        <p:style>
          <a:lnRef idx="1">
            <a:schemeClr val="accent1"/>
          </a:lnRef>
          <a:fillRef idx="2">
            <a:schemeClr val="accent1"/>
          </a:fillRef>
          <a:effectRef idx="1">
            <a:schemeClr val="accent1"/>
          </a:effectRef>
          <a:fontRef idx="minor">
            <a:schemeClr val="dk1"/>
          </a:fontRef>
        </p:style>
        <p:txBody>
          <a:bodyPr>
            <a:normAutofit/>
          </a:bodyPr>
          <a:lstStyle/>
          <a:p>
            <a:r>
              <a:rPr lang="en-US" sz="6000" dirty="0" smtClean="0">
                <a:latin typeface="Castellar" panose="020A0402060406010301" pitchFamily="18" charset="0"/>
              </a:rPr>
              <a:t>       from </a:t>
            </a:r>
            <a:endParaRPr lang="en-US" sz="6000" dirty="0" smtClean="0">
              <a:solidFill>
                <a:srgbClr val="FF0000"/>
              </a:solidFill>
              <a:latin typeface="Castellar" panose="020A0402060406010301" pitchFamily="18" charset="0"/>
            </a:endParaRPr>
          </a:p>
          <a:p>
            <a:r>
              <a:rPr lang="en-US" sz="6000" dirty="0">
                <a:solidFill>
                  <a:srgbClr val="FF0000"/>
                </a:solidFill>
                <a:latin typeface="Castellar" panose="020A0402060406010301" pitchFamily="18" charset="0"/>
              </a:rPr>
              <a:t> </a:t>
            </a:r>
            <a:r>
              <a:rPr lang="en-US" sz="6000" dirty="0" smtClean="0">
                <a:solidFill>
                  <a:srgbClr val="FF0000"/>
                </a:solidFill>
                <a:latin typeface="Castellar" panose="020A0402060406010301" pitchFamily="18" charset="0"/>
              </a:rPr>
              <a:t>             </a:t>
            </a:r>
            <a:r>
              <a:rPr lang="en-US" sz="6000" dirty="0" smtClean="0">
                <a:solidFill>
                  <a:schemeClr val="accent6">
                    <a:lumMod val="50000"/>
                  </a:schemeClr>
                </a:solidFill>
                <a:latin typeface="Castellar" panose="020A0402060406010301" pitchFamily="18" charset="0"/>
              </a:rPr>
              <a:t>animals</a:t>
            </a:r>
            <a:endParaRPr lang="en-US" sz="6000" dirty="0">
              <a:solidFill>
                <a:schemeClr val="accent6">
                  <a:lumMod val="50000"/>
                </a:schemeClr>
              </a:solidFill>
              <a:latin typeface="Castellar" panose="020A0402060406010301" pitchFamily="18" charset="0"/>
            </a:endParaRPr>
          </a:p>
        </p:txBody>
      </p:sp>
      <p:pic>
        <p:nvPicPr>
          <p:cNvPr id="4098" name="Picture 2" descr="animal and plant origin food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173" y="3862615"/>
            <a:ext cx="4572000" cy="3429001"/>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103197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3" name="Picture 2"/>
          <p:cNvPicPr>
            <a:picLocks noChangeAspect="1"/>
          </p:cNvPicPr>
          <p:nvPr/>
        </p:nvPicPr>
        <p:blipFill>
          <a:blip r:embed="rId3"/>
          <a:stretch>
            <a:fillRect/>
          </a:stretch>
        </p:blipFill>
        <p:spPr>
          <a:xfrm>
            <a:off x="0" y="1"/>
            <a:ext cx="1698171" cy="1625600"/>
          </a:xfrm>
          <a:prstGeom prst="rect">
            <a:avLst/>
          </a:prstGeom>
        </p:spPr>
      </p:pic>
    </p:spTree>
    <p:extLst>
      <p:ext uri="{BB962C8B-B14F-4D97-AF65-F5344CB8AC3E}">
        <p14:creationId xmlns:p14="http://schemas.microsoft.com/office/powerpoint/2010/main" val="2436561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074" name="Picture 2" descr="CIUDAD DE CÓRDOBA 3º SCIENCE BLOG: FOOD FROM ANIMALS AND FOOD FROM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15" y="0"/>
            <a:ext cx="6081486" cy="5239657"/>
          </a:xfrm>
          <a:prstGeom prst="rect">
            <a:avLst/>
          </a:prstGeom>
          <a:noFill/>
          <a:effectLst>
            <a:glow rad="1397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076" name="Picture 4" descr="Food from animals posters (SB7622) - SparkleBox | Farm animal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889" y="120876"/>
            <a:ext cx="2390775" cy="2665867"/>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078" name="Picture 6" descr="food from anima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432" y="3388633"/>
            <a:ext cx="4572000" cy="3228975"/>
          </a:xfrm>
          <a:prstGeom prst="rect">
            <a:avLst/>
          </a:prstGeom>
          <a:noFill/>
          <a:effectLst>
            <a:glow rad="1397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11033352" y="0"/>
            <a:ext cx="1158648" cy="1158648"/>
          </a:xfrm>
          <a:prstGeom prst="rect">
            <a:avLst/>
          </a:prstGeom>
        </p:spPr>
      </p:pic>
    </p:spTree>
    <p:extLst>
      <p:ext uri="{BB962C8B-B14F-4D97-AF65-F5344CB8AC3E}">
        <p14:creationId xmlns:p14="http://schemas.microsoft.com/office/powerpoint/2010/main" val="3408035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4114" y="304800"/>
            <a:ext cx="8900886" cy="6334578"/>
          </a:xfrm>
          <a:prstGeom prst="rect">
            <a:avLst/>
          </a:prstGeom>
          <a:effectLst>
            <a:glow rad="228600">
              <a:schemeClr val="accent6">
                <a:satMod val="175000"/>
                <a:alpha val="40000"/>
              </a:schemeClr>
            </a:glow>
          </a:effectLst>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41923661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2980266" cy="580571"/>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Recapitulation </a:t>
            </a:r>
            <a:endParaRPr lang="en-US" dirty="0"/>
          </a:p>
        </p:txBody>
      </p:sp>
      <p:pic>
        <p:nvPicPr>
          <p:cNvPr id="5122" name="Picture 2" descr="Learnhive | CBSE Grade 8 Science Crop Production and Management ..."/>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335" t="8561" b="11071"/>
          <a:stretch/>
        </p:blipFill>
        <p:spPr bwMode="auto">
          <a:xfrm>
            <a:off x="1219200" y="1190171"/>
            <a:ext cx="8548914" cy="5442858"/>
          </a:xfrm>
          <a:prstGeom prst="rect">
            <a:avLst/>
          </a:prstGeom>
          <a:noFill/>
          <a:effectLst>
            <a:glow rad="228600">
              <a:schemeClr val="accent6">
                <a:satMod val="175000"/>
                <a:alpha val="40000"/>
              </a:schemeClr>
            </a:glow>
            <a:softEdge rad="1270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577573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rgbClr val="99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684" y="595086"/>
            <a:ext cx="10686143" cy="6125028"/>
          </a:xfrm>
          <a:prstGeom prst="rect">
            <a:avLst/>
          </a:prstGeom>
        </p:spPr>
      </p:pic>
      <p:pic>
        <p:nvPicPr>
          <p:cNvPr id="3" name="Picture 2"/>
          <p:cNvPicPr>
            <a:picLocks noChangeAspect="1"/>
          </p:cNvPicPr>
          <p:nvPr/>
        </p:nvPicPr>
        <p:blipFill>
          <a:blip r:embed="rId3"/>
          <a:stretch>
            <a:fillRect/>
          </a:stretch>
        </p:blipFill>
        <p:spPr>
          <a:xfrm>
            <a:off x="10048875" y="0"/>
            <a:ext cx="2143125" cy="2143125"/>
          </a:xfrm>
          <a:prstGeom prst="rect">
            <a:avLst/>
          </a:prstGeom>
        </p:spPr>
      </p:pic>
    </p:spTree>
    <p:extLst>
      <p:ext uri="{BB962C8B-B14F-4D97-AF65-F5344CB8AC3E}">
        <p14:creationId xmlns:p14="http://schemas.microsoft.com/office/powerpoint/2010/main" val="2309771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95086"/>
          </a:xfrm>
        </p:spPr>
        <p:txBody>
          <a:bodyPr>
            <a:normAutofit fontScale="90000"/>
          </a:bodyPr>
          <a:lstStyle/>
          <a:p>
            <a:r>
              <a:rPr lang="en-US" b="1" dirty="0" smtClean="0">
                <a:solidFill>
                  <a:srgbClr val="7030A0"/>
                </a:solidFill>
              </a:rPr>
              <a:t>contents:</a:t>
            </a:r>
            <a:br>
              <a:rPr lang="en-US" b="1" dirty="0" smtClean="0">
                <a:solidFill>
                  <a:srgbClr val="7030A0"/>
                </a:solidFill>
              </a:rPr>
            </a:br>
            <a:endParaRPr lang="en-US" b="1" dirty="0">
              <a:solidFill>
                <a:srgbClr val="7030A0"/>
              </a:solidFill>
            </a:endParaRPr>
          </a:p>
        </p:txBody>
      </p:sp>
      <p:sp>
        <p:nvSpPr>
          <p:cNvPr id="3" name="Content Placeholder 2"/>
          <p:cNvSpPr>
            <a:spLocks noGrp="1"/>
          </p:cNvSpPr>
          <p:nvPr>
            <p:ph idx="1"/>
          </p:nvPr>
        </p:nvSpPr>
        <p:spPr>
          <a:xfrm>
            <a:off x="677334" y="1204687"/>
            <a:ext cx="8596668" cy="4836676"/>
          </a:xfrm>
        </p:spPr>
        <p:style>
          <a:lnRef idx="0">
            <a:schemeClr val="accent5"/>
          </a:lnRef>
          <a:fillRef idx="3">
            <a:schemeClr val="accent5"/>
          </a:fillRef>
          <a:effectRef idx="3">
            <a:schemeClr val="accent5"/>
          </a:effectRef>
          <a:fontRef idx="minor">
            <a:schemeClr val="lt1"/>
          </a:fontRef>
        </p:style>
        <p:txBody>
          <a:bodyPr>
            <a:normAutofit lnSpcReduction="10000"/>
          </a:bodyPr>
          <a:lstStyle/>
          <a:p>
            <a:r>
              <a:rPr lang="en-US" sz="2400" dirty="0" smtClean="0">
                <a:solidFill>
                  <a:schemeClr val="tx1"/>
                </a:solidFill>
              </a:rPr>
              <a:t>Agricultural practices </a:t>
            </a:r>
          </a:p>
          <a:p>
            <a:r>
              <a:rPr lang="en-US" sz="2400" dirty="0" smtClean="0">
                <a:solidFill>
                  <a:schemeClr val="tx1"/>
                </a:solidFill>
              </a:rPr>
              <a:t>Agricultural implements</a:t>
            </a:r>
          </a:p>
          <a:p>
            <a:r>
              <a:rPr lang="en-US" sz="2400" dirty="0" smtClean="0">
                <a:solidFill>
                  <a:schemeClr val="tx1"/>
                </a:solidFill>
              </a:rPr>
              <a:t>Sowing of seeds</a:t>
            </a:r>
          </a:p>
          <a:p>
            <a:r>
              <a:rPr lang="en-US" sz="2400" dirty="0" smtClean="0">
                <a:solidFill>
                  <a:schemeClr val="tx1"/>
                </a:solidFill>
              </a:rPr>
              <a:t>Fertilizers and manure</a:t>
            </a:r>
          </a:p>
          <a:p>
            <a:r>
              <a:rPr lang="en-US" sz="2400" dirty="0" smtClean="0">
                <a:solidFill>
                  <a:schemeClr val="tx1"/>
                </a:solidFill>
              </a:rPr>
              <a:t>Irrigation traditional method of irrigation.</a:t>
            </a:r>
          </a:p>
          <a:p>
            <a:r>
              <a:rPr lang="en-US" sz="2400" dirty="0" smtClean="0">
                <a:solidFill>
                  <a:schemeClr val="tx1"/>
                </a:solidFill>
              </a:rPr>
              <a:t>Modern method of irrigation</a:t>
            </a:r>
          </a:p>
          <a:p>
            <a:r>
              <a:rPr lang="en-US" sz="2400" dirty="0" smtClean="0">
                <a:solidFill>
                  <a:schemeClr val="tx1"/>
                </a:solidFill>
              </a:rPr>
              <a:t>Weeds </a:t>
            </a:r>
          </a:p>
          <a:p>
            <a:r>
              <a:rPr lang="en-US" sz="2400" dirty="0" smtClean="0">
                <a:solidFill>
                  <a:schemeClr val="tx1"/>
                </a:solidFill>
              </a:rPr>
              <a:t>Harvesting </a:t>
            </a:r>
          </a:p>
          <a:p>
            <a:r>
              <a:rPr lang="en-US" sz="2400" dirty="0" smtClean="0">
                <a:solidFill>
                  <a:schemeClr val="tx1"/>
                </a:solidFill>
              </a:rPr>
              <a:t>Storage </a:t>
            </a:r>
          </a:p>
          <a:p>
            <a:r>
              <a:rPr lang="en-US" sz="2400" dirty="0" smtClean="0">
                <a:solidFill>
                  <a:schemeClr val="tx1"/>
                </a:solidFill>
              </a:rPr>
              <a:t>Foods from animals</a:t>
            </a:r>
            <a:endParaRPr lang="en-US" sz="2400" dirty="0">
              <a:solidFill>
                <a:schemeClr val="tx1"/>
              </a:solidFill>
            </a:endParaRPr>
          </a:p>
        </p:txBody>
      </p:sp>
      <p:pic>
        <p:nvPicPr>
          <p:cNvPr id="4" name="Picture 3"/>
          <p:cNvPicPr>
            <a:picLocks noChangeAspect="1"/>
          </p:cNvPicPr>
          <p:nvPr/>
        </p:nvPicPr>
        <p:blipFill>
          <a:blip r:embed="rId2"/>
          <a:stretch>
            <a:fillRect/>
          </a:stretch>
        </p:blipFill>
        <p:spPr>
          <a:xfrm>
            <a:off x="10048875" y="0"/>
            <a:ext cx="2143125" cy="2143125"/>
          </a:xfrm>
          <a:prstGeom prst="rect">
            <a:avLst/>
          </a:prstGeom>
        </p:spPr>
      </p:pic>
    </p:spTree>
    <p:extLst>
      <p:ext uri="{BB962C8B-B14F-4D97-AF65-F5344CB8AC3E}">
        <p14:creationId xmlns:p14="http://schemas.microsoft.com/office/powerpoint/2010/main" val="4130806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normAutofit fontScale="90000"/>
          </a:bodyPr>
          <a:lstStyle/>
          <a:p>
            <a:r>
              <a:rPr lang="en-US" sz="2800" dirty="0" smtClean="0">
                <a:solidFill>
                  <a:schemeClr val="tx1"/>
                </a:solidFill>
              </a:rPr>
              <a:t>Till 10,000 B.C.E people were nomads they were moving from one place to another in search of food and water. They ate raw fruits and vegetables and hunt the animals.</a:t>
            </a:r>
            <a:endParaRPr lang="en-US" sz="2800" dirty="0">
              <a:solidFill>
                <a:schemeClr val="tx1"/>
              </a:solidFill>
            </a:endParaRPr>
          </a:p>
        </p:txBody>
      </p:sp>
      <p:sp>
        <p:nvSpPr>
          <p:cNvPr id="3" name="Content Placeholder 2"/>
          <p:cNvSpPr>
            <a:spLocks noGrp="1"/>
          </p:cNvSpPr>
          <p:nvPr>
            <p:ph idx="1"/>
          </p:nvPr>
        </p:nvSpPr>
        <p:spPr>
          <a:xfrm>
            <a:off x="677333" y="2160589"/>
            <a:ext cx="10426095" cy="4697411"/>
          </a:xfrm>
        </p:spPr>
        <p:style>
          <a:lnRef idx="2">
            <a:schemeClr val="accent5"/>
          </a:lnRef>
          <a:fillRef idx="1">
            <a:schemeClr val="lt1"/>
          </a:fillRef>
          <a:effectRef idx="0">
            <a:schemeClr val="accent5"/>
          </a:effectRef>
          <a:fontRef idx="minor">
            <a:schemeClr val="dk1"/>
          </a:fontRef>
        </p:style>
        <p:txBody>
          <a:bodyPr>
            <a:normAutofit/>
          </a:bodyPr>
          <a:lstStyle/>
          <a:p>
            <a:r>
              <a:rPr lang="en-US" sz="2400" dirty="0" smtClean="0"/>
              <a:t>Later they could cultivate the land to produce rice, wheat, and other food  crops. </a:t>
            </a:r>
          </a:p>
          <a:p>
            <a:r>
              <a:rPr lang="en-US" sz="2400" dirty="0" smtClean="0"/>
              <a:t>And thus, </a:t>
            </a:r>
            <a:r>
              <a:rPr lang="en-US" sz="3200" dirty="0" smtClean="0">
                <a:solidFill>
                  <a:srgbClr val="FF0000"/>
                </a:solidFill>
                <a:latin typeface="Comic Sans MS" panose="030F0702030302020204" pitchFamily="66" charset="0"/>
              </a:rPr>
              <a:t>Agriculture was born </a:t>
            </a:r>
            <a:r>
              <a:rPr lang="en-US" sz="2400" dirty="0" smtClean="0"/>
              <a:t>.</a:t>
            </a:r>
            <a:endParaRPr lang="en-US" sz="2400" dirty="0"/>
          </a:p>
        </p:txBody>
      </p:sp>
      <p:pic>
        <p:nvPicPr>
          <p:cNvPr id="4" name="Picture 3"/>
          <p:cNvPicPr>
            <a:picLocks noChangeAspect="1"/>
          </p:cNvPicPr>
          <p:nvPr/>
        </p:nvPicPr>
        <p:blipFill>
          <a:blip r:embed="rId2"/>
          <a:stretch>
            <a:fillRect/>
          </a:stretch>
        </p:blipFill>
        <p:spPr>
          <a:xfrm>
            <a:off x="677334" y="3621316"/>
            <a:ext cx="3461791" cy="2910113"/>
          </a:xfrm>
          <a:prstGeom prst="rect">
            <a:avLst/>
          </a:prstGeom>
        </p:spPr>
      </p:pic>
      <p:pic>
        <p:nvPicPr>
          <p:cNvPr id="5" name="Picture 4"/>
          <p:cNvPicPr>
            <a:picLocks noChangeAspect="1"/>
          </p:cNvPicPr>
          <p:nvPr/>
        </p:nvPicPr>
        <p:blipFill>
          <a:blip r:embed="rId3"/>
          <a:stretch>
            <a:fillRect/>
          </a:stretch>
        </p:blipFill>
        <p:spPr>
          <a:xfrm>
            <a:off x="4329112" y="3644796"/>
            <a:ext cx="2869973" cy="2863151"/>
          </a:xfrm>
          <a:prstGeom prst="rect">
            <a:avLst/>
          </a:prstGeom>
        </p:spPr>
      </p:pic>
      <p:pic>
        <p:nvPicPr>
          <p:cNvPr id="6" name="Picture 5"/>
          <p:cNvPicPr>
            <a:picLocks noChangeAspect="1"/>
          </p:cNvPicPr>
          <p:nvPr/>
        </p:nvPicPr>
        <p:blipFill>
          <a:blip r:embed="rId4"/>
          <a:stretch>
            <a:fillRect/>
          </a:stretch>
        </p:blipFill>
        <p:spPr>
          <a:xfrm>
            <a:off x="7389071" y="3621315"/>
            <a:ext cx="3133785" cy="2910114"/>
          </a:xfrm>
          <a:prstGeom prst="rect">
            <a:avLst/>
          </a:prstGeom>
        </p:spPr>
      </p:pic>
      <p:pic>
        <p:nvPicPr>
          <p:cNvPr id="7" name="Picture 6"/>
          <p:cNvPicPr>
            <a:picLocks noChangeAspect="1"/>
          </p:cNvPicPr>
          <p:nvPr/>
        </p:nvPicPr>
        <p:blipFill>
          <a:blip r:embed="rId5"/>
          <a:stretch>
            <a:fillRect/>
          </a:stretch>
        </p:blipFill>
        <p:spPr>
          <a:xfrm>
            <a:off x="10031865" y="0"/>
            <a:ext cx="2143125" cy="2143125"/>
          </a:xfrm>
          <a:prstGeom prst="rect">
            <a:avLst/>
          </a:prstGeom>
        </p:spPr>
      </p:pic>
    </p:spTree>
    <p:extLst>
      <p:ext uri="{BB962C8B-B14F-4D97-AF65-F5344CB8AC3E}">
        <p14:creationId xmlns:p14="http://schemas.microsoft.com/office/powerpoint/2010/main" val="11296583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684</TotalTime>
  <Words>1589</Words>
  <Application>Microsoft Office PowerPoint</Application>
  <PresentationFormat>Widescreen</PresentationFormat>
  <Paragraphs>157</Paragraphs>
  <Slides>73</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73</vt:i4>
      </vt:variant>
    </vt:vector>
  </HeadingPairs>
  <TitlesOfParts>
    <vt:vector size="90" baseType="lpstr">
      <vt:lpstr>Agency FB</vt:lpstr>
      <vt:lpstr>Aharoni</vt:lpstr>
      <vt:lpstr>Algerian</vt:lpstr>
      <vt:lpstr>Andalus</vt:lpstr>
      <vt:lpstr>Arial</vt:lpstr>
      <vt:lpstr>Arial Black</vt:lpstr>
      <vt:lpstr>Arial Narrow</vt:lpstr>
      <vt:lpstr>Bodoni MT Condensed</vt:lpstr>
      <vt:lpstr>Bodoni MT Poster Compressed</vt:lpstr>
      <vt:lpstr>Castellar</vt:lpstr>
      <vt:lpstr>Century</vt:lpstr>
      <vt:lpstr>Comic Sans MS</vt:lpstr>
      <vt:lpstr>Harlow Solid Italic</vt:lpstr>
      <vt:lpstr>Roboto</vt:lpstr>
      <vt:lpstr>Trebuchet MS</vt:lpstr>
      <vt:lpstr>Wingdings 3</vt:lpstr>
      <vt:lpstr>Facet</vt:lpstr>
      <vt:lpstr> Shantiniketan Educational Institutions                       Micolayout / Bilekahalli  </vt:lpstr>
      <vt:lpstr>PowerPoint Presentation</vt:lpstr>
      <vt:lpstr>PowerPoint Presentation</vt:lpstr>
      <vt:lpstr>One day mythili and sparsh went to their grandmother’s house for summer vacation. Their grandfather is a farmer. One day they saw some tools like khurpi, sickle, shovel, plough. Etc… in the field. </vt:lpstr>
      <vt:lpstr>We all need food and from where does the food comes from? </vt:lpstr>
      <vt:lpstr>Since we all need food how can we provide the food to large number of people in our country</vt:lpstr>
      <vt:lpstr>PowerPoint Presentation</vt:lpstr>
      <vt:lpstr>contents: </vt:lpstr>
      <vt:lpstr>Till 10,000 B.C.E people were nomads they were moving from one place to another in search of food and water. They ate raw fruits and vegetables and hunt the animals.</vt:lpstr>
      <vt:lpstr>What is crop? </vt:lpstr>
      <vt:lpstr>We all know that crops are of different types </vt:lpstr>
      <vt:lpstr>India is a vast country . The climatic conditions like temperature, humidity , and rainfall vary from place to place . Accordingly variety of crops are grown in different parts of country. </vt:lpstr>
      <vt:lpstr>PowerPoint Presentation</vt:lpstr>
      <vt:lpstr>PowerPoint Presentation</vt:lpstr>
      <vt:lpstr>PowerPoint Presentation</vt:lpstr>
      <vt:lpstr>PowerPoint Presentation</vt:lpstr>
      <vt:lpstr>PowerPoint Presentation</vt:lpstr>
      <vt:lpstr>Did you know? </vt:lpstr>
      <vt:lpstr>Paddy requires lot of water . Hence it is grown in rainy season.</vt:lpstr>
      <vt:lpstr>Cultivation of crops involves several activities undertaken by farmers over a period of time. You may find that these activities are similar to those carried out by a gardener or even by you when you grow ornamental plants in your house. These activities or tasks are referred  to as </vt:lpstr>
      <vt:lpstr>The agriculture practice are as follows;</vt:lpstr>
      <vt:lpstr>PowerPoint Presentation</vt:lpstr>
      <vt:lpstr>The preparation of soil is the first step before growing a crop.</vt:lpstr>
      <vt:lpstr>Why does the loosening of soil allow the roots to breathe easily? </vt:lpstr>
      <vt:lpstr>You have learnt in previous classes that soil contains minerals , water, air and some living organisms. In addition , dead plants and animals get decomposed by soil organisms are released back into the soil. These nutrients are again absorbed by plants. </vt:lpstr>
      <vt:lpstr>The process of loosening and turning of the soil is called TILLING or PLOUGHING. This is done by using a plough.</vt:lpstr>
      <vt:lpstr>AGRICULTURAL IMPLEMENTS</vt:lpstr>
      <vt:lpstr>Plough </vt:lpstr>
      <vt:lpstr>Hoe  it is a very simple tool used to remove weeds and for loosening the soil. It has a long rod of wood or iron. A strong , broad bent plate of iron is fixed to one of its end and works like blade and is run by the animals.</vt:lpstr>
      <vt:lpstr>PowerPoint Presentation</vt:lpstr>
      <vt:lpstr>PowerPoint Presentation</vt:lpstr>
      <vt:lpstr>PowerPoint Presentation</vt:lpstr>
      <vt:lpstr>PowerPoint Presentation</vt:lpstr>
      <vt:lpstr>Are there seeds which float on water? Would those be lighter or heavier which float on water? Why would they be lighter?</vt:lpstr>
      <vt:lpstr>Damaged seeds become hollow and thus are lighter. Therefore , they float on water.</vt:lpstr>
      <vt:lpstr>Traditional tools </vt:lpstr>
      <vt:lpstr>PowerPoint Presentation</vt:lpstr>
      <vt:lpstr>PowerPoint Presentation</vt:lpstr>
      <vt:lpstr>Appropriate distance between the seeds is necessary to avoid overcrowding of plants. This allows plants to get sufficient sunlight, nutrients and water from the soil. At the times of plants may have to be removed to prevent overcrowding.</vt:lpstr>
      <vt:lpstr>PowerPoint Presentation</vt:lpstr>
      <vt:lpstr>Why do some plants grow better than others?</vt:lpstr>
      <vt:lpstr>Soil supplies nutrients to the crops. These nutrients are useful for plants. In certain areas farmers cultivate the crops one after the other crop. Imagine what happens if this is done?</vt:lpstr>
      <vt:lpstr>PowerPoint Presentation</vt:lpstr>
      <vt:lpstr>PowerPoint Presentation</vt:lpstr>
      <vt:lpstr>PowerPoint Presentation</vt:lpstr>
      <vt:lpstr>PowerPoint Presentation</vt:lpstr>
      <vt:lpstr>we have to use fertilizers in a right way excessive use of this can damage the quality of soil. Hence we use more organic manure.</vt:lpstr>
      <vt:lpstr>PowerPoint Presentation</vt:lpstr>
      <vt:lpstr>PowerPoint Presentation</vt:lpstr>
      <vt:lpstr>PowerPoint Presentation</vt:lpstr>
      <vt:lpstr>Sources of irrigation are  wells,  tube wells,  rivers,  lakes,  dams,  canals ,  ponds.</vt:lpstr>
      <vt:lpstr>Traditional method of irrigation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Threshing can be carried out by machine  called combine .  This is in fact act both as harvester as well as thresher. </vt:lpstr>
      <vt:lpstr>PowerPoint Presentation</vt:lpstr>
      <vt:lpstr>PowerPoint Presentation</vt:lpstr>
      <vt:lpstr>PowerPoint Presentation</vt:lpstr>
      <vt:lpstr>PowerPoint Presentation</vt:lpstr>
      <vt:lpstr>PowerPoint Presentation</vt:lpstr>
      <vt:lpstr>PowerPoint Presentation</vt:lpstr>
      <vt:lpstr>Food </vt:lpstr>
      <vt:lpstr>PowerPoint Presentation</vt:lpstr>
      <vt:lpstr>PowerPoint Presentation</vt:lpstr>
      <vt:lpstr>Recapitulation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Sparsh</dc:creator>
  <cp:lastModifiedBy>Sparsh</cp:lastModifiedBy>
  <cp:revision>57</cp:revision>
  <dcterms:created xsi:type="dcterms:W3CDTF">2020-07-06T10:36:16Z</dcterms:created>
  <dcterms:modified xsi:type="dcterms:W3CDTF">2020-07-09T14:13:26Z</dcterms:modified>
</cp:coreProperties>
</file>